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3977" autoAdjust="0"/>
  </p:normalViewPr>
  <p:slideViewPr>
    <p:cSldViewPr>
      <p:cViewPr varScale="1">
        <p:scale>
          <a:sx n="114" d="100"/>
          <a:sy n="114" d="100"/>
        </p:scale>
        <p:origin x="156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 smtClean="0">
                <a:latin typeface="+mn-lt"/>
              </a:defRPr>
            </a:lvl1pPr>
          </a:lstStyle>
          <a:p>
            <a:pPr>
              <a:defRPr/>
            </a:pPr>
            <a:fld id="{9CBEDA39-3C57-419C-AB57-440592EC700A}" type="datetimeFigureOut">
              <a:rPr lang="sr-Latn-RS"/>
              <a:pPr>
                <a:defRPr/>
              </a:pPr>
              <a:t>12.10.2026.</a:t>
            </a:fld>
            <a:endParaRPr dirty="0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 smtClean="0">
                <a:latin typeface="+mn-lt"/>
              </a:defRPr>
            </a:lvl1pPr>
          </a:lstStyle>
          <a:p>
            <a:pPr>
              <a:defRPr/>
            </a:pPr>
            <a:fld id="{EF30F693-B88F-4A6E-9977-1BC36750F5B1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fld id="{A77BB2F0-E0E2-4ED2-A581-CA3196B1EF6E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hr-HR" noProof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ctangl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fld id="{95314568-BE0C-42B0-8031-F668E594AB3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AB6CF4-F389-4F01-B962-A470A45198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B471E4-B71D-4477-BD58-F8999EAE8E4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526498-98E4-40B0-AD2E-03905228708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4505CC-78E9-45FC-8F32-2AEAABCC48F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D315CC5-FEEC-4D3E-8447-39478EA4125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9C155F-A6E1-427D-92C6-09BA4B3F5B18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7A14418-F6E5-4B19-807E-C409DC74FD6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CCC875-0516-4A61-A3D6-8EF5D433FD6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0"/>
            <a:ext cx="9144001" cy="6858000"/>
            <a:chOff x="-1574" y="0"/>
            <a:chExt cx="9144000" cy="6858000"/>
          </a:xfrm>
        </p:grpSpPr>
        <p:pic>
          <p:nvPicPr>
            <p:cNvPr id="5" name="Rectangle 6"/>
            <p:cNvPicPr>
              <a:picLocks noChangeAspect="1"/>
            </p:cNvPicPr>
            <p:nvPr/>
          </p:nvPicPr>
          <p:blipFill>
            <a:blip r:embed="rId2">
              <a:lum bright="-10000"/>
            </a:blip>
            <a:srcRect/>
            <a:stretch>
              <a:fillRect/>
            </a:stretch>
          </p:blipFill>
          <p:spPr bwMode="auto">
            <a:xfrm>
              <a:off x="-1574" y="381000"/>
              <a:ext cx="9144000" cy="6093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0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sp>
          <p:nvSpPr>
            <p:cNvPr id="7" name="Rectangle 11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cxnSp>
          <p:nvCxnSpPr>
            <p:cNvPr id="8" name="Straight Connector 14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hape 20"/>
          <p:cNvSpPr>
            <a:spLocks noGrp="1"/>
          </p:cNvSpPr>
          <p:nvPr>
            <p:ph type="title"/>
          </p:nvPr>
        </p:nvSpPr>
        <p:spPr>
          <a:xfrm>
            <a:off x="704850" y="4495800"/>
            <a:ext cx="7772400" cy="1362075"/>
          </a:xfrm>
          <a:prstGeom prst="rect">
            <a:avLst/>
          </a:prstGeom>
        </p:spPr>
        <p:txBody>
          <a:bodyPr anchor="t"/>
          <a:lstStyle>
            <a:lvl1pPr algn="ctr" latinLnBrk="0">
              <a:defRPr lang="hr-HR"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Shap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 anchor="b" anchorCtr="0"/>
          <a:lstStyle>
            <a:lvl1pPr marL="0" indent="0" algn="ctr" latinLnBrk="0">
              <a:buNone/>
              <a:defRPr lang="hr-HR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001F8-610B-4E6B-9AE8-C359148881BF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10064-D5DC-435D-AB63-8BC7AA278AB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0"/>
            <a:ext cx="9145588" cy="6858000"/>
            <a:chOff x="-1574" y="0"/>
            <a:chExt cx="9145574" cy="6858000"/>
          </a:xfrm>
        </p:grpSpPr>
        <p:sp>
          <p:nvSpPr>
            <p:cNvPr id="5" name="Rectangle 17"/>
            <p:cNvSpPr/>
            <p:nvPr userDrawn="1"/>
          </p:nvSpPr>
          <p:spPr>
            <a:xfrm>
              <a:off x="0" y="381000"/>
              <a:ext cx="9144000" cy="6096000"/>
            </a:xfrm>
            <a:prstGeom prst="rect">
              <a:avLst/>
            </a:prstGeom>
            <a:gradFill>
              <a:gsLst>
                <a:gs pos="0">
                  <a:schemeClr val="accent1">
                    <a:tint val="40000"/>
                  </a:schemeClr>
                </a:gs>
                <a:gs pos="100000">
                  <a:schemeClr val="accent1">
                    <a:shade val="75000"/>
                  </a:schemeClr>
                </a:gs>
              </a:gsLst>
              <a:path path="circle">
                <a:fillToRect l="100000" t="100000" r="100000" b="100000"/>
              </a:path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sp>
          <p:nvSpPr>
            <p:cNvPr id="6" name="Rectangle 9"/>
            <p:cNvSpPr/>
            <p:nvPr userDrawn="1"/>
          </p:nvSpPr>
          <p:spPr>
            <a:xfrm>
              <a:off x="-1574" y="0"/>
              <a:ext cx="9143987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sp>
          <p:nvSpPr>
            <p:cNvPr id="7" name="Rectangle 14"/>
            <p:cNvSpPr/>
            <p:nvPr userDrawn="1"/>
          </p:nvSpPr>
          <p:spPr>
            <a:xfrm>
              <a:off x="-1574" y="6553200"/>
              <a:ext cx="9143987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cxnSp>
          <p:nvCxnSpPr>
            <p:cNvPr id="8" name="Straight Connector 15"/>
            <p:cNvCxnSpPr/>
            <p:nvPr/>
          </p:nvCxnSpPr>
          <p:spPr>
            <a:xfrm>
              <a:off x="-1574" y="381000"/>
              <a:ext cx="9143987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6"/>
            <p:cNvCxnSpPr/>
            <p:nvPr/>
          </p:nvCxnSpPr>
          <p:spPr>
            <a:xfrm>
              <a:off x="-1574" y="6477000"/>
              <a:ext cx="9143987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22313" y="4505325"/>
            <a:ext cx="7772400" cy="1362075"/>
          </a:xfrm>
          <a:prstGeom prst="rect">
            <a:avLst/>
          </a:prstGeom>
        </p:spPr>
        <p:txBody>
          <a:bodyPr anchor="t"/>
          <a:lstStyle>
            <a:lvl1pPr algn="ctr" latinLnBrk="0">
              <a:defRPr lang="hr-HR"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 latinLnBrk="0">
              <a:buNone/>
              <a:defRPr lang="hr-HR" sz="2800">
                <a:solidFill>
                  <a:schemeClr val="tx1"/>
                </a:solidFill>
              </a:defRPr>
            </a:lvl1pPr>
            <a:lvl2pPr marL="457200" indent="0">
              <a:buNone/>
              <a:defRPr lang="hr-H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hr-H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držaj d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hr-HR" sz="2800"/>
            </a:lvl1pPr>
            <a:lvl2pPr>
              <a:defRPr lang="hr-HR" sz="2400"/>
            </a:lvl2pPr>
            <a:lvl3pPr>
              <a:defRPr lang="hr-HR" sz="2000"/>
            </a:lvl3pPr>
            <a:lvl4pPr>
              <a:defRPr lang="hr-HR" sz="1800"/>
            </a:lvl4pPr>
            <a:lvl5pPr>
              <a:defRPr lang="hr-HR" sz="1800"/>
            </a:lvl5pPr>
            <a:lvl6pPr>
              <a:defRPr lang="hr-HR" sz="1800"/>
            </a:lvl6pPr>
            <a:lvl7pPr>
              <a:defRPr lang="hr-HR" sz="1800"/>
            </a:lvl7pPr>
            <a:lvl8pPr>
              <a:defRPr lang="hr-HR" sz="1800"/>
            </a:lvl8pPr>
            <a:lvl9pPr>
              <a:defRPr lang="hr-HR"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hr-HR" sz="2800"/>
            </a:lvl1pPr>
            <a:lvl2pPr>
              <a:defRPr lang="hr-HR" sz="2400"/>
            </a:lvl2pPr>
            <a:lvl3pPr>
              <a:defRPr lang="hr-HR" sz="2000"/>
            </a:lvl3pPr>
            <a:lvl4pPr>
              <a:defRPr lang="hr-HR" sz="1800"/>
            </a:lvl4pPr>
            <a:lvl5pPr>
              <a:defRPr lang="hr-HR" sz="1800"/>
            </a:lvl5pPr>
            <a:lvl6pPr>
              <a:defRPr lang="hr-HR" sz="1800"/>
            </a:lvl6pPr>
            <a:lvl7pPr>
              <a:defRPr lang="hr-HR" sz="1800"/>
            </a:lvl7pPr>
            <a:lvl8pPr>
              <a:defRPr lang="hr-HR" sz="1800"/>
            </a:lvl8pPr>
            <a:lvl9pPr>
              <a:defRPr lang="hr-HR"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8606-8529-4E75-AFB6-D2A04BB205C4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3AB75-BFFC-492E-8B98-9BD297D06B2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hr-HR" sz="2400" b="0">
                <a:solidFill>
                  <a:schemeClr val="tx2"/>
                </a:solidFill>
              </a:defRPr>
            </a:lvl1pPr>
            <a:lvl2pPr marL="457200" indent="0">
              <a:buNone/>
              <a:defRPr lang="hr-HR" sz="2000" b="1"/>
            </a:lvl2pPr>
            <a:lvl3pPr marL="914400" indent="0">
              <a:buNone/>
              <a:defRPr lang="hr-HR" sz="1800" b="1"/>
            </a:lvl3pPr>
            <a:lvl4pPr marL="1371600" indent="0">
              <a:buNone/>
              <a:defRPr lang="hr-HR" sz="1600" b="1"/>
            </a:lvl4pPr>
            <a:lvl5pPr marL="1828800" indent="0">
              <a:buNone/>
              <a:defRPr lang="hr-HR" sz="1600" b="1"/>
            </a:lvl5pPr>
            <a:lvl6pPr marL="2286000" indent="0">
              <a:buNone/>
              <a:defRPr lang="hr-HR" sz="1600" b="1"/>
            </a:lvl6pPr>
            <a:lvl7pPr marL="2743200" indent="0">
              <a:buNone/>
              <a:defRPr lang="hr-HR" sz="1600" b="1"/>
            </a:lvl7pPr>
            <a:lvl8pPr marL="3200400" indent="0">
              <a:buNone/>
              <a:defRPr lang="hr-HR" sz="1600" b="1"/>
            </a:lvl8pPr>
            <a:lvl9pPr marL="3657600" indent="0">
              <a:buNone/>
              <a:defRPr lang="hr-HR"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latinLnBrk="0">
              <a:defRPr lang="hr-HR" sz="2400"/>
            </a:lvl1pPr>
            <a:lvl2pPr>
              <a:defRPr lang="hr-HR" sz="2000"/>
            </a:lvl2pPr>
            <a:lvl3pPr>
              <a:defRPr lang="hr-HR" sz="1800"/>
            </a:lvl3pPr>
            <a:lvl4pPr>
              <a:defRPr lang="hr-HR" sz="1600"/>
            </a:lvl4pPr>
            <a:lvl5pPr>
              <a:defRPr lang="hr-HR" sz="1600"/>
            </a:lvl5pPr>
            <a:lvl6pPr>
              <a:defRPr lang="hr-HR" sz="1600"/>
            </a:lvl6pPr>
            <a:lvl7pPr>
              <a:defRPr lang="hr-HR" sz="1600"/>
            </a:lvl7pPr>
            <a:lvl8pPr>
              <a:defRPr lang="hr-HR" sz="1600"/>
            </a:lvl8pPr>
            <a:lvl9pPr>
              <a:defRPr lang="hr-HR"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Shap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hr-HR" sz="2400" b="0">
                <a:solidFill>
                  <a:schemeClr val="tx2"/>
                </a:solidFill>
              </a:defRPr>
            </a:lvl1pPr>
            <a:lvl2pPr marL="457200" indent="0">
              <a:buNone/>
              <a:defRPr lang="hr-HR" sz="2000" b="1"/>
            </a:lvl2pPr>
            <a:lvl3pPr marL="914400" indent="0">
              <a:buNone/>
              <a:defRPr lang="hr-HR" sz="1800" b="1"/>
            </a:lvl3pPr>
            <a:lvl4pPr marL="1371600" indent="0">
              <a:buNone/>
              <a:defRPr lang="hr-HR" sz="1600" b="1"/>
            </a:lvl4pPr>
            <a:lvl5pPr marL="1828800" indent="0">
              <a:buNone/>
              <a:defRPr lang="hr-HR" sz="1600" b="1"/>
            </a:lvl5pPr>
            <a:lvl6pPr marL="2286000" indent="0">
              <a:buNone/>
              <a:defRPr lang="hr-HR" sz="1600" b="1"/>
            </a:lvl6pPr>
            <a:lvl7pPr marL="2743200" indent="0">
              <a:buNone/>
              <a:defRPr lang="hr-HR" sz="1600" b="1"/>
            </a:lvl7pPr>
            <a:lvl8pPr marL="3200400" indent="0">
              <a:buNone/>
              <a:defRPr lang="hr-HR" sz="1600" b="1"/>
            </a:lvl8pPr>
            <a:lvl9pPr marL="3657600" indent="0">
              <a:buNone/>
              <a:defRPr lang="hr-HR"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Shap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latinLnBrk="0">
              <a:defRPr lang="hr-HR" sz="2400"/>
            </a:lvl1pPr>
            <a:lvl2pPr>
              <a:defRPr lang="hr-HR" sz="2000"/>
            </a:lvl2pPr>
            <a:lvl3pPr>
              <a:defRPr lang="hr-HR" sz="1800"/>
            </a:lvl3pPr>
            <a:lvl4pPr>
              <a:defRPr lang="hr-HR" sz="1600"/>
            </a:lvl4pPr>
            <a:lvl5pPr>
              <a:defRPr lang="hr-HR" sz="1600"/>
            </a:lvl5pPr>
            <a:lvl6pPr>
              <a:defRPr lang="hr-HR" sz="1600"/>
            </a:lvl6pPr>
            <a:lvl7pPr>
              <a:defRPr lang="hr-HR" sz="1600"/>
            </a:lvl7pPr>
            <a:lvl8pPr>
              <a:defRPr lang="hr-HR" sz="1600"/>
            </a:lvl8pPr>
            <a:lvl9pPr>
              <a:defRPr lang="hr-HR"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7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F6153-3EDB-4D4B-9AE0-42B8227FD16A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8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6ED75-7DB0-4DF7-9289-D2F731FACE4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53953-06A4-4651-98C2-048818EE4A95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0B665-F897-4C21-9BD1-550F3BAD6F8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CCF0F-BB13-4538-AA96-B045CF05758C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3F8FA-C073-494F-B026-FA706E407B2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idx="1"/>
          </p:nvPr>
        </p:nvSpPr>
        <p:spPr>
          <a:xfrm>
            <a:off x="3575050" y="1600201"/>
            <a:ext cx="5111750" cy="4525963"/>
          </a:xfrm>
        </p:spPr>
        <p:txBody>
          <a:bodyPr/>
          <a:lstStyle>
            <a:lvl1pPr latinLnBrk="0">
              <a:defRPr lang="hr-HR" sz="3200">
                <a:solidFill>
                  <a:schemeClr val="tx1"/>
                </a:solidFill>
              </a:defRPr>
            </a:lvl1pPr>
            <a:lvl2pPr>
              <a:defRPr lang="hr-HR" sz="2800"/>
            </a:lvl2pPr>
            <a:lvl3pPr>
              <a:defRPr lang="hr-HR" sz="2400"/>
            </a:lvl3pPr>
            <a:lvl4pPr>
              <a:defRPr lang="hr-HR" sz="2000"/>
            </a:lvl4pPr>
            <a:lvl5pPr>
              <a:defRPr lang="hr-HR" sz="2000"/>
            </a:lvl5pPr>
            <a:lvl6pPr>
              <a:defRPr lang="hr-HR" sz="2000"/>
            </a:lvl6pPr>
            <a:lvl7pPr>
              <a:defRPr lang="hr-HR" sz="2000"/>
            </a:lvl7pPr>
            <a:lvl8pPr>
              <a:defRPr lang="hr-HR" sz="2000"/>
            </a:lvl8pPr>
            <a:lvl9pPr>
              <a:defRPr lang="hr-HR"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457201" y="1600201"/>
            <a:ext cx="3008313" cy="4525963"/>
          </a:xfrm>
        </p:spPr>
        <p:txBody>
          <a:bodyPr/>
          <a:lstStyle>
            <a:lvl1pPr marL="0" indent="0" latinLnBrk="0">
              <a:buNone/>
              <a:defRPr lang="hr-HR" sz="1400"/>
            </a:lvl1pPr>
            <a:lvl2pPr marL="457200" indent="0">
              <a:buNone/>
              <a:defRPr lang="hr-HR" sz="1200"/>
            </a:lvl2pPr>
            <a:lvl3pPr marL="914400" indent="0">
              <a:buNone/>
              <a:defRPr lang="hr-HR" sz="1000"/>
            </a:lvl3pPr>
            <a:lvl4pPr marL="1371600" indent="0">
              <a:buNone/>
              <a:defRPr lang="hr-HR" sz="900"/>
            </a:lvl4pPr>
            <a:lvl5pPr marL="1828800" indent="0">
              <a:buNone/>
              <a:defRPr lang="hr-HR" sz="900"/>
            </a:lvl5pPr>
            <a:lvl6pPr marL="2286000" indent="0">
              <a:buNone/>
              <a:defRPr lang="hr-HR" sz="900"/>
            </a:lvl6pPr>
            <a:lvl7pPr marL="2743200" indent="0">
              <a:buNone/>
              <a:defRPr lang="hr-HR" sz="900"/>
            </a:lvl7pPr>
            <a:lvl8pPr marL="3200400" indent="0">
              <a:buNone/>
              <a:defRPr lang="hr-HR" sz="900"/>
            </a:lvl8pPr>
            <a:lvl9pPr marL="3657600" indent="0">
              <a:buNone/>
              <a:defRPr lang="hr-HR"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D26D1-7348-4C7B-84C8-10DFDDF9123A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8AA56-60AE-4E79-9872-C5B9245F446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 latinLnBrk="0">
              <a:defRPr lang="hr-HR" sz="2000" b="0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hr-HR" sz="3200"/>
            </a:lvl1pPr>
            <a:lvl2pPr marL="457200" indent="0">
              <a:buNone/>
              <a:defRPr lang="hr-HR" sz="2800"/>
            </a:lvl2pPr>
            <a:lvl3pPr marL="914400" indent="0">
              <a:buNone/>
              <a:defRPr lang="hr-HR" sz="2400"/>
            </a:lvl3pPr>
            <a:lvl4pPr marL="1371600" indent="0">
              <a:buNone/>
              <a:defRPr lang="hr-HR" sz="2000"/>
            </a:lvl4pPr>
            <a:lvl5pPr marL="1828800" indent="0">
              <a:buNone/>
              <a:defRPr lang="hr-HR" sz="2000"/>
            </a:lvl5pPr>
            <a:lvl6pPr marL="2286000" indent="0">
              <a:buNone/>
              <a:defRPr lang="hr-HR" sz="2000"/>
            </a:lvl6pPr>
            <a:lvl7pPr marL="2743200" indent="0">
              <a:buNone/>
              <a:defRPr lang="hr-HR" sz="2000"/>
            </a:lvl7pPr>
            <a:lvl8pPr marL="3200400" indent="0">
              <a:buNone/>
              <a:defRPr lang="hr-HR" sz="2000"/>
            </a:lvl8pPr>
            <a:lvl9pPr marL="3657600" indent="0">
              <a:buNone/>
              <a:defRPr lang="hr-HR" sz="2000"/>
            </a:lvl9pPr>
          </a:lstStyle>
          <a:p>
            <a:pPr lvl="0"/>
            <a:r>
              <a:rPr lang="hr-HR" noProof="0" smtClean="0"/>
              <a:t>Kliknite ikonu da biste dodali  sliku</a:t>
            </a:r>
            <a:endParaRPr lang="hr-HR" noProof="0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hr-HR" sz="1400"/>
            </a:lvl1pPr>
            <a:lvl2pPr marL="457200" indent="0">
              <a:buNone/>
              <a:defRPr lang="hr-HR" sz="1200"/>
            </a:lvl2pPr>
            <a:lvl3pPr marL="914400" indent="0">
              <a:buNone/>
              <a:defRPr lang="hr-HR" sz="1000"/>
            </a:lvl3pPr>
            <a:lvl4pPr marL="1371600" indent="0">
              <a:buNone/>
              <a:defRPr lang="hr-HR" sz="900"/>
            </a:lvl4pPr>
            <a:lvl5pPr marL="1828800" indent="0">
              <a:buNone/>
              <a:defRPr lang="hr-HR" sz="900"/>
            </a:lvl5pPr>
            <a:lvl6pPr marL="2286000" indent="0">
              <a:buNone/>
              <a:defRPr lang="hr-HR" sz="900"/>
            </a:lvl6pPr>
            <a:lvl7pPr marL="2743200" indent="0">
              <a:buNone/>
              <a:defRPr lang="hr-HR" sz="900"/>
            </a:lvl7pPr>
            <a:lvl8pPr marL="3200400" indent="0">
              <a:buNone/>
              <a:defRPr lang="hr-HR" sz="900"/>
            </a:lvl8pPr>
            <a:lvl9pPr marL="3657600" indent="0">
              <a:buNone/>
              <a:defRPr lang="hr-HR"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7F228-3470-4126-9CE6-A345F728F70F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48427-5B69-404B-9C0C-28887CC5720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"/>
          <p:cNvGrpSpPr>
            <a:grpSpLocks/>
          </p:cNvGrpSpPr>
          <p:nvPr/>
        </p:nvGrpSpPr>
        <p:grpSpPr bwMode="auto">
          <a:xfrm>
            <a:off x="0" y="0"/>
            <a:ext cx="9144000" cy="1506538"/>
            <a:chOff x="0" y="0"/>
            <a:chExt cx="9144000" cy="1506538"/>
          </a:xfrm>
        </p:grpSpPr>
        <p:pic>
          <p:nvPicPr>
            <p:cNvPr id="1032" name="Rectangle 6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0" y="1"/>
              <a:ext cx="9144000" cy="1419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 userDrawn="1"/>
          </p:nvSpPr>
          <p:spPr>
            <a:xfrm>
              <a:off x="0" y="0"/>
              <a:ext cx="9144000" cy="1447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49000">
                  <a:schemeClr val="accent1">
                    <a:tint val="20000"/>
                    <a:alpha val="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0" y="142875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504950"/>
              <a:ext cx="9144000" cy="1588"/>
            </a:xfrm>
            <a:prstGeom prst="line">
              <a:avLst/>
            </a:prstGeom>
            <a:ln w="15875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257896-42B0-4F4E-B34E-7906636048A8}" type="datetimeFigureOut">
              <a:rPr lang="sr-Latn-RS"/>
              <a:pPr>
                <a:defRPr/>
              </a:pPr>
              <a:t>12.10.2026.</a:t>
            </a:fld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fontAlgn="auto" latinLnBrk="0">
              <a:spcBef>
                <a:spcPts val="0"/>
              </a:spcBef>
              <a:spcAft>
                <a:spcPts val="0"/>
              </a:spcAft>
              <a:defRPr lang="hr-H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491457-626A-45CD-B117-90017FAB8D9B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3" name="Rectangle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9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hr-HR" sz="4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ts val="400"/>
        </a:spcAft>
        <a:buFont typeface="Arial" charset="0"/>
        <a:buChar char="•"/>
        <a:defRPr lang="hr-HR" sz="2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lang="hr-HR" sz="2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lang="hr-HR" sz="2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lang="hr-HR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lang="hr-HR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subTitle" idx="1"/>
          </p:nvPr>
        </p:nvSpPr>
        <p:spPr bwMode="auto"/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hr-HR" dirty="0" smtClean="0"/>
              <a:t>OŠ Čista Velika</a:t>
            </a:r>
            <a:endParaRPr dirty="0" smtClean="0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VIJEĆE UČENIKA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Stručna tijela škole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Font typeface="Arial"/>
              <a:buChar char="•"/>
              <a:defRPr/>
            </a:pPr>
            <a:r>
              <a:rPr lang="hr-HR" b="1" dirty="0" smtClean="0"/>
              <a:t>Učiteljsko vijeće- </a:t>
            </a:r>
            <a:r>
              <a:rPr lang="hr-HR" dirty="0" smtClean="0"/>
              <a:t>svi učitelji, stručni suradnici i ravnatelj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b="1" dirty="0" smtClean="0"/>
              <a:t>Razredno vijeće- </a:t>
            </a:r>
            <a:r>
              <a:rPr lang="hr-HR" dirty="0" smtClean="0"/>
              <a:t>učitelji koji izvode nastavu u razrednom odjelu</a:t>
            </a:r>
          </a:p>
          <a:p>
            <a:pPr marL="0" indent="0" eaLnBrk="1" fontAlgn="auto" hangingPunct="1">
              <a:buNone/>
              <a:defRPr/>
            </a:pPr>
            <a:endParaRPr lang="hr-HR" dirty="0" smtClean="0"/>
          </a:p>
          <a:p>
            <a:pPr eaLnBrk="1" fontAlgn="auto" hangingPunct="1">
              <a:buFont typeface="Arial"/>
              <a:buChar char="•"/>
              <a:defRPr/>
            </a:pPr>
            <a:r>
              <a:rPr lang="hr-HR" b="1" dirty="0" smtClean="0"/>
              <a:t>Razrednik</a:t>
            </a:r>
            <a:r>
              <a:rPr lang="hr-HR" dirty="0" smtClean="0"/>
              <a:t>-stručni voditelj razrednog vijeća i razrednog odjela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Tijela razrednog odjela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Font typeface="Arial"/>
              <a:buChar char="•"/>
              <a:defRPr/>
            </a:pPr>
            <a:r>
              <a:rPr lang="hr-HR" b="1" dirty="0" smtClean="0"/>
              <a:t>Predsjednik razrednog odjela </a:t>
            </a:r>
            <a:r>
              <a:rPr lang="hr-HR" dirty="0" smtClean="0"/>
              <a:t>- predstavlja razredni odjel, štiti i promiče interese učenika razrednog odjela u Školi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b="1" dirty="0" smtClean="0"/>
              <a:t>Zamjenik predsjednika razrednog odjela-</a:t>
            </a:r>
            <a:r>
              <a:rPr lang="hr-HR" dirty="0" smtClean="0"/>
              <a:t> zamjenjuje predsjednika u slučaju njegove spriječenosti ili nenazočnosti</a:t>
            </a:r>
            <a:endParaRPr lang="hr-HR" b="1" dirty="0" smtClean="0"/>
          </a:p>
          <a:p>
            <a:pPr eaLnBrk="1" fontAlgn="auto" hangingPunct="1">
              <a:buFont typeface="Arial"/>
              <a:buChar char="•"/>
              <a:defRPr/>
            </a:pP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Vijeće učenika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predstavnici </a:t>
            </a:r>
            <a:r>
              <a:rPr lang="hr-HR" dirty="0" smtClean="0"/>
              <a:t>učenika svakog razrednog odjela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bira </a:t>
            </a:r>
            <a:r>
              <a:rPr lang="hr-HR" dirty="0" smtClean="0"/>
              <a:t>se na satu razrednika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Ovlasti Vijeća učenika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promiče </a:t>
            </a:r>
            <a:r>
              <a:rPr lang="hr-HR" dirty="0" smtClean="0"/>
              <a:t>interese učenika i predlaže mjere za poboljšanje prava i interesa učenika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daje </a:t>
            </a:r>
            <a:r>
              <a:rPr lang="hr-HR" dirty="0" smtClean="0"/>
              <a:t>sugestije za provedbu izleta i ekskurzija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raspravlja </a:t>
            </a:r>
            <a:r>
              <a:rPr lang="hr-HR" dirty="0" smtClean="0"/>
              <a:t>o prijedlogu Kućnog reda škole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daje </a:t>
            </a:r>
            <a:r>
              <a:rPr lang="hr-HR" dirty="0" smtClean="0"/>
              <a:t>prijedloge o provedbi Kućnog reda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može </a:t>
            </a:r>
            <a:r>
              <a:rPr lang="hr-HR" dirty="0" smtClean="0"/>
              <a:t>dati pritužbu ravnatelju Škole, Učiteljskom vijeću i Školskom odboru radi statusa i položaja učenika Škole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Obveze učenika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eaLnBrk="1" hangingPunct="1"/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redovito </a:t>
            </a:r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pohađati sve oblike nastave</a:t>
            </a:r>
          </a:p>
          <a:p>
            <a:pPr eaLnBrk="1" hangingPunct="1"/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savjesno </a:t>
            </a:r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učiti i aktivno sudjelovati u nastavnom procesu</a:t>
            </a:r>
          </a:p>
          <a:p>
            <a:pPr eaLnBrk="1" hangingPunct="1"/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njegovati </a:t>
            </a:r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humane odnose među učenicima, učiteljima i drugim radnicima Škole</a:t>
            </a:r>
          </a:p>
          <a:p>
            <a:pPr eaLnBrk="1" hangingPunct="1"/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čuvati </a:t>
            </a:r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imovinu koju koriste te imovinu drugih učenika i radnika Škole</a:t>
            </a:r>
          </a:p>
          <a:p>
            <a:pPr eaLnBrk="1" hangingPunct="1"/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poštovati </a:t>
            </a:r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pravila Kućnog reda i izvršavati upute učitelja, stručnih suradnika, ravnatelja</a:t>
            </a:r>
          </a:p>
          <a:p>
            <a:pPr eaLnBrk="1" hangingPunct="1"/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čuvati </a:t>
            </a:r>
            <a:r>
              <a:rPr lang="hr-HR" dirty="0" smtClean="0">
                <a:effectLst>
                  <a:outerShdw blurRad="38100" dist="38100" dir="2700000" algn="tl">
                    <a:srgbClr val="4F271C"/>
                  </a:outerShdw>
                </a:effectLst>
              </a:rPr>
              <a:t>udžbenike i druga obrazovna i nastavna sredstva</a:t>
            </a:r>
            <a:endParaRPr dirty="0" smtClean="0">
              <a:effectLst>
                <a:outerShdw blurRad="38100" dist="38100" dir="2700000" algn="tl">
                  <a:srgbClr val="4F271C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/>
              <a:t>1.Sjednica Vijeća učenika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eaLnBrk="1" fontAlgn="auto" hangingPunct="1">
              <a:buNone/>
              <a:defRPr/>
            </a:pPr>
            <a:r>
              <a:rPr lang="hr-HR" dirty="0" smtClean="0"/>
              <a:t>Dnevni red:</a:t>
            </a:r>
          </a:p>
          <a:p>
            <a:pPr marL="514350" indent="-514350" eaLnBrk="1" fontAlgn="auto" hangingPunct="1">
              <a:buFont typeface="+mj-lt"/>
              <a:buAutoNum type="arabicPeriod"/>
              <a:defRPr/>
            </a:pPr>
            <a:r>
              <a:rPr lang="hr-HR" dirty="0" smtClean="0"/>
              <a:t>Konstituiranje Vijeća učenika-potvrđivanje članova, izbor predsjednika i zamjenika Vijeća učenika</a:t>
            </a:r>
          </a:p>
          <a:p>
            <a:pPr marL="514350" indent="-514350" eaLnBrk="1" fontAlgn="auto" hangingPunct="1">
              <a:buFont typeface="+mj-lt"/>
              <a:buAutoNum type="arabicPeriod"/>
              <a:defRPr/>
            </a:pPr>
            <a:r>
              <a:rPr lang="hr-HR" dirty="0" smtClean="0"/>
              <a:t>Uloga Vijeća učenika</a:t>
            </a:r>
          </a:p>
          <a:p>
            <a:pPr marL="514350" indent="-514350" eaLnBrk="1" fontAlgn="auto" hangingPunct="1">
              <a:buFont typeface="+mj-lt"/>
              <a:buAutoNum type="arabicPeriod"/>
              <a:defRPr/>
            </a:pPr>
            <a:r>
              <a:rPr lang="hr-HR" dirty="0" smtClean="0"/>
              <a:t>Kućni red škole</a:t>
            </a:r>
          </a:p>
          <a:p>
            <a:pPr marL="514350" indent="-514350" eaLnBrk="1" fontAlgn="auto" hangingPunct="1">
              <a:buFont typeface="+mj-lt"/>
              <a:buAutoNum type="arabicPeriod"/>
              <a:defRPr/>
            </a:pPr>
            <a:r>
              <a:rPr lang="hr-HR" dirty="0" smtClean="0"/>
              <a:t>Izvješće o realizaciji Godišnjeg plana i programa i kurikuluma škole za </a:t>
            </a:r>
            <a:r>
              <a:rPr lang="hr-HR" dirty="0" smtClean="0"/>
              <a:t>prethodnu školsku god</a:t>
            </a:r>
            <a:r>
              <a:rPr lang="hr-HR" dirty="0" smtClean="0"/>
              <a:t>inu</a:t>
            </a:r>
            <a:endParaRPr lang="hr-HR" dirty="0" smtClean="0"/>
          </a:p>
          <a:p>
            <a:pPr marL="514350" indent="-514350" eaLnBrk="1" fontAlgn="auto" hangingPunct="1">
              <a:buFont typeface="+mj-lt"/>
              <a:buAutoNum type="arabicPeriod"/>
              <a:defRPr/>
            </a:pPr>
            <a:r>
              <a:rPr lang="hr-HR" dirty="0" smtClean="0"/>
              <a:t>Prezentacija GPP-a i kurikuluma za </a:t>
            </a:r>
            <a:r>
              <a:rPr lang="hr-HR" dirty="0" smtClean="0"/>
              <a:t>tekuću školsku godinu</a:t>
            </a:r>
            <a:endParaRPr lang="hr-HR" dirty="0" smtClean="0"/>
          </a:p>
          <a:p>
            <a:pPr marL="514350" indent="-514350" eaLnBrk="1" fontAlgn="auto" hangingPunct="1">
              <a:buFont typeface="+mj-lt"/>
              <a:buAutoNum type="arabicPeriod"/>
              <a:defRPr/>
            </a:pPr>
            <a:r>
              <a:rPr lang="hr-HR" dirty="0" smtClean="0"/>
              <a:t>Preventivni programi</a:t>
            </a:r>
            <a:endParaRPr lang="hr-HR" dirty="0" smtClean="0"/>
          </a:p>
          <a:p>
            <a:pPr marL="514350" indent="-514350" eaLnBrk="1" fontAlgn="auto" hangingPunct="1">
              <a:buFont typeface="+mj-lt"/>
              <a:buAutoNum type="arabicPeriod"/>
              <a:defRPr/>
            </a:pPr>
            <a:r>
              <a:rPr lang="hr-HR" dirty="0" smtClean="0"/>
              <a:t>Razno</a:t>
            </a:r>
          </a:p>
          <a:p>
            <a:pPr marL="0" indent="0" eaLnBrk="1" fontAlgn="auto" hangingPunct="1">
              <a:buNone/>
              <a:defRPr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Literatura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buFont typeface="Arial"/>
              <a:buChar char="•"/>
              <a:defRPr/>
            </a:pPr>
            <a:r>
              <a:rPr dirty="0" smtClean="0"/>
              <a:t>Statut škole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Godišnji plan i program škole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Školski kurikulum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Kućni red škole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Pravilnik o načinima, postupcima i elementima vrednovanja učenika u osnovnoj i srednjoj školi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Pravilnik o kriterijima za izricanje pedagoških mjera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hr-HR" dirty="0" smtClean="0"/>
              <a:t>Protokol o postupanju škole u </a:t>
            </a:r>
            <a:r>
              <a:rPr lang="hr-HR" smtClean="0"/>
              <a:t>kriznim situacijama</a:t>
            </a:r>
            <a:endParaRPr lang="hr-HR" dirty="0" smtClean="0"/>
          </a:p>
          <a:p>
            <a:pPr eaLnBrk="1" fontAlgn="auto" hangingPunct="1">
              <a:buFont typeface="Arial"/>
              <a:buChar char="•"/>
              <a:defRPr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Prezentaciju pripremila Andrijana Šunjara, pedagoginja</a:t>
            </a: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Čista Velika, listopad 2024.</a:t>
            </a:r>
            <a:endParaRPr lang="hr-HR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Hvala na pažnji!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55131726"/>
      </p:ext>
    </p:extLst>
  </p:cSld>
  <p:clrMapOvr>
    <a:masterClrMapping/>
  </p:clrMapOvr>
</p:sld>
</file>

<file path=ppt/theme/theme1.xml><?xml version="1.0" encoding="utf-8"?>
<a:theme xmlns:a="http://schemas.openxmlformats.org/drawingml/2006/main" name="school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395F7D3-1DDA-46EB-8C6C-AC77FF67D1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 za odlazak u školu</Template>
  <TotalTime>0</TotalTime>
  <Words>299</Words>
  <Application>Microsoft Office PowerPoint</Application>
  <PresentationFormat>Prikaz na zaslonu (4:3)</PresentationFormat>
  <Paragraphs>55</Paragraphs>
  <Slides>9</Slides>
  <Notes>8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Calibri</vt:lpstr>
      <vt:lpstr>Segoe Condensed</vt:lpstr>
      <vt:lpstr>schoolpresentation</vt:lpstr>
      <vt:lpstr>VIJEĆE UČENIKA</vt:lpstr>
      <vt:lpstr>Stručna tijela škole</vt:lpstr>
      <vt:lpstr>Tijela razrednog odjela</vt:lpstr>
      <vt:lpstr>Vijeće učenika</vt:lpstr>
      <vt:lpstr>Ovlasti Vijeća učenika</vt:lpstr>
      <vt:lpstr>Obveze učenika</vt:lpstr>
      <vt:lpstr>1.Sjednica Vijeća učenika</vt:lpstr>
      <vt:lpstr>Literatura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2024-10-29T07:33:18Z</dcterms:created>
  <dcterms:modified xsi:type="dcterms:W3CDTF">2026-10-12T10:05:39Z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TC101659619990</vt:lpwstr>
  </property>
</Properties>
</file>