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4" r:id="rId1"/>
  </p:sldMasterIdLst>
  <p:notesMasterIdLst>
    <p:notesMasterId r:id="rId17"/>
  </p:notesMasterIdLst>
  <p:handoutMasterIdLst>
    <p:handoutMasterId r:id="rId18"/>
  </p:handout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9" r:id="rId9"/>
    <p:sldId id="265" r:id="rId10"/>
    <p:sldId id="266" r:id="rId11"/>
    <p:sldId id="267" r:id="rId12"/>
    <p:sldId id="270" r:id="rId13"/>
    <p:sldId id="271" r:id="rId14"/>
    <p:sldId id="268" r:id="rId15"/>
    <p:sldId id="272" r:id="rId16"/>
  </p:sldIdLst>
  <p:sldSz cx="12188825" cy="6858000"/>
  <p:notesSz cx="6858000" cy="9144000"/>
  <p:defaultTextStyle>
    <a:defPPr rtl="0">
      <a:defRPr lang="hr-hr"/>
    </a:defPPr>
    <a:lvl1pPr marL="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945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92">
          <p15:clr>
            <a:srgbClr val="A4A3A4"/>
          </p15:clr>
        </p15:guide>
        <p15:guide id="5" orient="horz" pos="1072">
          <p15:clr>
            <a:srgbClr val="A4A3A4"/>
          </p15:clr>
        </p15:guide>
        <p15:guide id="6" pos="3839">
          <p15:clr>
            <a:srgbClr val="A4A3A4"/>
          </p15:clr>
        </p15:guide>
        <p15:guide id="7" pos="704">
          <p15:clr>
            <a:srgbClr val="A4A3A4"/>
          </p15:clr>
        </p15:guide>
        <p15:guide id="8" pos="71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182" autoAdjust="0"/>
  </p:normalViewPr>
  <p:slideViewPr>
    <p:cSldViewPr showGuides="1">
      <p:cViewPr varScale="1">
        <p:scale>
          <a:sx n="114" d="100"/>
          <a:sy n="114" d="100"/>
        </p:scale>
        <p:origin x="414" y="108"/>
      </p:cViewPr>
      <p:guideLst>
        <p:guide orient="horz" pos="2160"/>
        <p:guide orient="horz" pos="945"/>
        <p:guide orient="horz" pos="3888"/>
        <p:guide orient="horz" pos="192"/>
        <p:guide orient="horz" pos="1072"/>
        <p:guide pos="3839"/>
        <p:guide pos="704"/>
        <p:guide pos="7102"/>
      </p:guideLst>
    </p:cSldViewPr>
  </p:slideViewPr>
  <p:outlineViewPr>
    <p:cViewPr>
      <p:scale>
        <a:sx n="33" d="100"/>
        <a:sy n="33" d="100"/>
      </p:scale>
      <p:origin x="0" y="-2886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9" d="100"/>
          <a:sy n="89" d="100"/>
        </p:scale>
        <p:origin x="2982" y="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hr-HR">
              <a:solidFill>
                <a:schemeClr val="tx2"/>
              </a:solidFill>
            </a:endParaRPr>
          </a:p>
        </p:txBody>
      </p:sp>
      <p:sp>
        <p:nvSpPr>
          <p:cNvPr id="3" name="Rezervirano mjesto za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5D933D5-46EE-4CC2-A0DA-A40704C76170}" type="datetime1">
              <a:rPr lang="hr-HR" smtClean="0">
                <a:solidFill>
                  <a:schemeClr val="tx2"/>
                </a:solidFill>
              </a:rPr>
              <a:t>30.9.2026.</a:t>
            </a:fld>
            <a:endParaRPr lang="hr-HR">
              <a:solidFill>
                <a:schemeClr val="tx2"/>
              </a:solidFill>
            </a:endParaRPr>
          </a:p>
        </p:txBody>
      </p:sp>
      <p:sp>
        <p:nvSpPr>
          <p:cNvPr id="4" name="Rezervirano mjesto za podnožj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hr-HR">
              <a:solidFill>
                <a:schemeClr val="tx2"/>
              </a:solidFill>
            </a:endParaRPr>
          </a:p>
        </p:txBody>
      </p:sp>
      <p:sp>
        <p:nvSpPr>
          <p:cNvPr id="5" name="Rezervirano mjesto za broj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FD77566-CD65-4859-9FA1-43956DC85B8C}" type="slidenum">
              <a:rPr lang="hr-HR">
                <a:solidFill>
                  <a:schemeClr val="tx2"/>
                </a:solidFill>
              </a:rPr>
              <a:t>‹#›</a:t>
            </a:fld>
            <a:endParaRPr lang="hr-HR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zaglavlj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hr-HR" noProof="0"/>
          </a:p>
        </p:txBody>
      </p:sp>
      <p:sp>
        <p:nvSpPr>
          <p:cNvPr id="3" name="Rezervirano mjesto za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rtl="0"/>
            <a:fld id="{0BF9AC9E-FA10-4580-BD52-976DA5AA6987}" type="datetime1">
              <a:rPr lang="hr-HR" noProof="0" smtClean="0"/>
              <a:t>30.9.2026.</a:t>
            </a:fld>
            <a:endParaRPr lang="hr-HR" noProof="0"/>
          </a:p>
        </p:txBody>
      </p:sp>
      <p:sp>
        <p:nvSpPr>
          <p:cNvPr id="4" name="Rezervirano mjesto za sliku na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hr-HR" noProof="0"/>
          </a:p>
        </p:txBody>
      </p:sp>
      <p:sp>
        <p:nvSpPr>
          <p:cNvPr id="5" name="Rezervirano mjesto za bilješk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hr-HR" noProof="0"/>
              <a:t>Kliknite da biste uredili stilove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 rtl="0"/>
            <a:endParaRPr lang="hr-HR" noProof="0"/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 rtl="0"/>
            <a:fld id="{B8796F01-7154-41E0-B48B-A6921757531A}" type="slidenum">
              <a:rPr lang="hr-HR" noProof="0"/>
              <a:pPr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sliku na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za bilješk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r-HR"/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FBBF81A0-ADA6-4623-BE4F-40CFB8BBCB3D}" type="slidenum">
              <a:rPr lang="hr-HR" smtClean="0"/>
              <a:t>1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85590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8796F01-7154-41E0-B48B-A6921757531A}" type="slidenum">
              <a:rPr lang="hr-HR" smtClean="0"/>
              <a:pPr rtl="0"/>
              <a:t>2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80403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8796F01-7154-41E0-B48B-A6921757531A}" type="slidenum">
              <a:rPr lang="hr-HR" noProof="0" smtClean="0"/>
              <a:pPr rtl="0"/>
              <a:t>3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15462182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8796F01-7154-41E0-B48B-A6921757531A}" type="slidenum">
              <a:rPr lang="hr-HR" noProof="0" smtClean="0"/>
              <a:pPr rtl="0"/>
              <a:t>4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817585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8796F01-7154-41E0-B48B-A6921757531A}" type="slidenum">
              <a:rPr lang="hr-HR" noProof="0" smtClean="0"/>
              <a:pPr rtl="0"/>
              <a:t>5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2045149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8796F01-7154-41E0-B48B-A6921757531A}" type="slidenum">
              <a:rPr lang="hr-HR" noProof="0" smtClean="0"/>
              <a:pPr rtl="0"/>
              <a:t>6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37355927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8796F01-7154-41E0-B48B-A6921757531A}" type="slidenum">
              <a:rPr lang="hr-HR" noProof="0" smtClean="0"/>
              <a:pPr rtl="0"/>
              <a:t>7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5409506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8796F01-7154-41E0-B48B-A6921757531A}" type="slidenum">
              <a:rPr lang="hr-HR" noProof="0" smtClean="0"/>
              <a:pPr rtl="0"/>
              <a:t>9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33270672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8796F01-7154-41E0-B48B-A6921757531A}" type="slidenum">
              <a:rPr lang="hr-HR" noProof="0" smtClean="0"/>
              <a:pPr rtl="0"/>
              <a:t>10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41035590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8796F01-7154-41E0-B48B-A6921757531A}" type="slidenum">
              <a:rPr lang="hr-HR" noProof="0" smtClean="0"/>
              <a:pPr rtl="0"/>
              <a:t>11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1108461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a 13" descr="Hrpa knjiga"/>
          <p:cNvGrpSpPr/>
          <p:nvPr userDrawn="1"/>
        </p:nvGrpSpPr>
        <p:grpSpPr>
          <a:xfrm>
            <a:off x="0" y="0"/>
            <a:ext cx="12190572" cy="6858000"/>
            <a:chOff x="0" y="0"/>
            <a:chExt cx="12190572" cy="6858000"/>
          </a:xfrm>
        </p:grpSpPr>
        <p:sp>
          <p:nvSpPr>
            <p:cNvPr id="13" name="Pravokutnik 12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 rtl="0"/>
              <a:endParaRPr lang="hr-HR" noProof="0"/>
            </a:p>
          </p:txBody>
        </p:sp>
        <p:grpSp>
          <p:nvGrpSpPr>
            <p:cNvPr id="12" name="Grupa 11"/>
            <p:cNvGrpSpPr/>
            <p:nvPr/>
          </p:nvGrpSpPr>
          <p:grpSpPr>
            <a:xfrm>
              <a:off x="0" y="0"/>
              <a:ext cx="4726044" cy="6858000"/>
              <a:chOff x="0" y="0"/>
              <a:chExt cx="4726044" cy="6858000"/>
            </a:xfrm>
          </p:grpSpPr>
          <p:pic>
            <p:nvPicPr>
              <p:cNvPr id="9" name="Slika 8" descr="Hrpa knjiga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4591594" cy="6858000"/>
              </a:xfrm>
              <a:prstGeom prst="rect">
                <a:avLst/>
              </a:prstGeom>
            </p:spPr>
          </p:pic>
          <p:sp>
            <p:nvSpPr>
              <p:cNvPr id="10" name="Pravokutnik 9"/>
              <p:cNvSpPr/>
              <p:nvPr/>
            </p:nvSpPr>
            <p:spPr>
              <a:xfrm>
                <a:off x="4588884" y="0"/>
                <a:ext cx="137160" cy="6858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hr-HR" noProof="0"/>
              </a:p>
            </p:txBody>
          </p:sp>
        </p:grpSp>
      </p:grpSp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4879346" y="1498601"/>
            <a:ext cx="7008574" cy="3298825"/>
          </a:xfrm>
        </p:spPr>
        <p:txBody>
          <a:bodyPr rtlCol="0"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pPr rtl="0"/>
            <a:r>
              <a:rPr lang="hr-HR" noProof="0" smtClean="0"/>
              <a:t>Uredite stil naslova matrice</a:t>
            </a:r>
            <a:endParaRPr lang="hr-HR" noProof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4879346" y="4927600"/>
            <a:ext cx="7008574" cy="12446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hr-HR" noProof="0" smtClean="0"/>
              <a:t>Kliknite da biste uredili stil podnaslova matrice</a:t>
            </a:r>
            <a:endParaRPr lang="hr-HR" noProof="0"/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8E57EBE-711D-40E2-9E12-D32295F27C3F}" type="datetime1">
              <a:rPr lang="hr-HR" noProof="0" smtClean="0"/>
              <a:t>30.9.2026.</a:t>
            </a:fld>
            <a:endParaRPr lang="hr-HR" noProof="0"/>
          </a:p>
        </p:txBody>
      </p:sp>
      <p:sp>
        <p:nvSpPr>
          <p:cNvPr id="7" name="Rezervirano mjesto za podnožje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/>
              <a:t>Dodajte podnožje</a:t>
            </a:r>
          </a:p>
        </p:txBody>
      </p:sp>
      <p:sp>
        <p:nvSpPr>
          <p:cNvPr id="11" name="Rezervirano mjesto za broj slajda 10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hr-HR" noProof="0" smtClean="0"/>
              <a:pPr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4405174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 noProof="0" smtClean="0"/>
              <a:t>Uredite stil naslova matrice</a:t>
            </a:r>
            <a:endParaRPr lang="hr-HR" noProof="0"/>
          </a:p>
        </p:txBody>
      </p:sp>
      <p:sp>
        <p:nvSpPr>
          <p:cNvPr id="3" name="Rezervirano mjesto za sadržaj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hr-HR" noProof="0"/>
              <a:t>Kliknite da biste uredili stilove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6D1CB9C-7CBA-4E93-9F4E-6B9C80A9FB90}" type="datetime1">
              <a:rPr lang="hr-HR" noProof="0" smtClean="0"/>
              <a:t>30.9.2026.</a:t>
            </a:fld>
            <a:endParaRPr lang="hr-HR" noProof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/>
              <a:t>Dodajte podnožje</a:t>
            </a:r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A60BA0E-20D0-4E7C-B286-26C960A6788F}" type="slidenum">
              <a:rPr lang="hr-HR" noProof="0" smtClean="0"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235897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aglavlje sekcij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4" name="Pravokutnik 3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 rtl="0"/>
              <a:endParaRPr lang="hr-HR" noProof="0"/>
            </a:p>
          </p:txBody>
        </p:sp>
        <p:pic>
          <p:nvPicPr>
            <p:cNvPr id="10" name="Slika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8818" y="0"/>
              <a:ext cx="4591594" cy="6858000"/>
            </a:xfrm>
            <a:prstGeom prst="rect">
              <a:avLst/>
            </a:prstGeom>
          </p:spPr>
        </p:pic>
        <p:sp>
          <p:nvSpPr>
            <p:cNvPr id="11" name="Pravokutnik 10"/>
            <p:cNvSpPr/>
            <p:nvPr/>
          </p:nvSpPr>
          <p:spPr>
            <a:xfrm>
              <a:off x="7481252" y="0"/>
              <a:ext cx="137160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hr-HR" b="0" noProof="0">
                <a:solidFill>
                  <a:schemeClr val="tx2"/>
                </a:solidFill>
              </a:endParaRPr>
            </a:p>
          </p:txBody>
        </p:sp>
      </p:grpSp>
      <p:pic>
        <p:nvPicPr>
          <p:cNvPr id="5" name="Slika 4" descr="Hrpa knjiga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818" y="0"/>
            <a:ext cx="4591594" cy="6858000"/>
          </a:xfrm>
          <a:prstGeom prst="rect">
            <a:avLst/>
          </a:prstGeom>
        </p:spPr>
      </p:pic>
      <p:sp>
        <p:nvSpPr>
          <p:cNvPr id="7" name="Naslov 1"/>
          <p:cNvSpPr>
            <a:spLocks noGrp="1"/>
          </p:cNvSpPr>
          <p:nvPr>
            <p:ph type="ctrTitle"/>
          </p:nvPr>
        </p:nvSpPr>
        <p:spPr>
          <a:xfrm>
            <a:off x="237149" y="1498601"/>
            <a:ext cx="7008574" cy="3298825"/>
          </a:xfrm>
        </p:spPr>
        <p:txBody>
          <a:bodyPr rtlCol="0">
            <a:normAutofit/>
          </a:bodyPr>
          <a:lstStyle>
            <a:lvl1pPr algn="l">
              <a:lnSpc>
                <a:spcPct val="90000"/>
              </a:lnSpc>
              <a:defRPr sz="5400" b="0" cap="none" spc="0" baseline="0">
                <a:ln w="0"/>
                <a:solidFill>
                  <a:schemeClr val="tx2"/>
                </a:solidFill>
                <a:effectLst/>
              </a:defRPr>
            </a:lvl1pPr>
          </a:lstStyle>
          <a:p>
            <a:pPr rtl="0"/>
            <a:r>
              <a:rPr lang="hr-HR" noProof="0" smtClean="0"/>
              <a:t>Uredite stil naslova matrice</a:t>
            </a:r>
            <a:endParaRPr lang="hr-HR" noProof="0"/>
          </a:p>
        </p:txBody>
      </p:sp>
      <p:sp>
        <p:nvSpPr>
          <p:cNvPr id="8" name="Podnaslov 2"/>
          <p:cNvSpPr>
            <a:spLocks noGrp="1"/>
          </p:cNvSpPr>
          <p:nvPr>
            <p:ph type="subTitle" idx="1"/>
          </p:nvPr>
        </p:nvSpPr>
        <p:spPr>
          <a:xfrm>
            <a:off x="237149" y="4927600"/>
            <a:ext cx="7008574" cy="12446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800" b="0" cap="none" spc="0">
                <a:ln w="0"/>
                <a:solidFill>
                  <a:schemeClr val="accent2">
                    <a:lumMod val="50000"/>
                  </a:schemeClr>
                </a:solidFill>
                <a:effectLst/>
              </a:defRPr>
            </a:lvl1pPr>
            <a:lvl2pPr marL="6094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hr-HR" noProof="0" smtClean="0"/>
              <a:t>Kliknite da biste uredili stil podnaslova matrice</a:t>
            </a:r>
            <a:endParaRPr lang="hr-HR" noProof="0"/>
          </a:p>
        </p:txBody>
      </p:sp>
      <p:sp>
        <p:nvSpPr>
          <p:cNvPr id="2" name="Rezervirano mjesto za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CDB8C74-8819-4C89-8C67-FA6E518B3DC7}" type="datetime1">
              <a:rPr lang="hr-HR" noProof="0" smtClean="0"/>
              <a:t>30.9.2026.</a:t>
            </a:fld>
            <a:endParaRPr lang="hr-HR" noProof="0"/>
          </a:p>
        </p:txBody>
      </p:sp>
      <p:sp>
        <p:nvSpPr>
          <p:cNvPr id="3" name="Rezervirano mjesto za podnožj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/>
              <a:t>Dodajte podnožje</a:t>
            </a:r>
          </a:p>
        </p:txBody>
      </p:sp>
      <p:sp>
        <p:nvSpPr>
          <p:cNvPr id="9" name="Rezervirano mjesto za broj slajd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hr-HR" noProof="0" smtClean="0"/>
              <a:pPr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7272354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 noProof="0" smtClean="0"/>
              <a:t>Uredite stil naslova matrice</a:t>
            </a:r>
            <a:endParaRPr lang="hr-HR" noProof="0"/>
          </a:p>
        </p:txBody>
      </p:sp>
      <p:sp>
        <p:nvSpPr>
          <p:cNvPr id="3" name="Rezervirano mjesto za sadržaj 2"/>
          <p:cNvSpPr>
            <a:spLocks noGrp="1"/>
          </p:cNvSpPr>
          <p:nvPr>
            <p:ph sz="half" idx="1" hasCustomPrompt="1"/>
          </p:nvPr>
        </p:nvSpPr>
        <p:spPr>
          <a:xfrm>
            <a:off x="1117309" y="1701800"/>
            <a:ext cx="4977104" cy="4470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 rtl="0"/>
            <a:r>
              <a:rPr lang="hr-HR" noProof="0"/>
              <a:t>Kliknite da biste uredili stilove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4" name="Rezervirano mjesto za sadržaj 3"/>
          <p:cNvSpPr>
            <a:spLocks noGrp="1"/>
          </p:cNvSpPr>
          <p:nvPr>
            <p:ph sz="half" idx="2" hasCustomPrompt="1"/>
          </p:nvPr>
        </p:nvSpPr>
        <p:spPr>
          <a:xfrm>
            <a:off x="6297559" y="1701800"/>
            <a:ext cx="4977104" cy="4470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 rtl="0"/>
            <a:r>
              <a:rPr lang="hr-HR" noProof="0"/>
              <a:t>Kliknite da biste uredili stilove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60C0D73-495F-457E-99C4-ED0D8FDCDDEE}" type="datetime1">
              <a:rPr lang="hr-HR" noProof="0" smtClean="0"/>
              <a:t>30.9.2026.</a:t>
            </a:fld>
            <a:endParaRPr lang="hr-HR" noProof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/>
              <a:t>Dodajte podnožje</a:t>
            </a:r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hr-HR" noProof="0" smtClean="0"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270174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hr-HR" noProof="0" smtClean="0"/>
              <a:t>Uredite stil naslova matrice</a:t>
            </a:r>
            <a:endParaRPr lang="hr-HR" noProof="0"/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 hasCustomPrompt="1"/>
          </p:nvPr>
        </p:nvSpPr>
        <p:spPr>
          <a:xfrm>
            <a:off x="1121372" y="1608836"/>
            <a:ext cx="4973041" cy="51206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 rtl="0"/>
            <a:r>
              <a:rPr lang="hr-HR" noProof="0"/>
              <a:t>Kliknite da biste uredili stilove teksta matrice</a:t>
            </a:r>
          </a:p>
        </p:txBody>
      </p:sp>
      <p:sp>
        <p:nvSpPr>
          <p:cNvPr id="4" name="Rezervirano mjesto za sadržaj 3"/>
          <p:cNvSpPr>
            <a:spLocks noGrp="1"/>
          </p:cNvSpPr>
          <p:nvPr>
            <p:ph sz="half" idx="2" hasCustomPrompt="1"/>
          </p:nvPr>
        </p:nvSpPr>
        <p:spPr>
          <a:xfrm>
            <a:off x="1117309" y="2209800"/>
            <a:ext cx="4977104" cy="39624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 rtl="0"/>
            <a:r>
              <a:rPr lang="hr-HR" noProof="0"/>
              <a:t>Kliknite da biste uredili stilove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5" name="Rezervirano mjesto za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6301622" y="1608836"/>
            <a:ext cx="4973041" cy="51206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609493" indent="0">
              <a:buNone/>
              <a:defRPr sz="2700" b="1"/>
            </a:lvl2pPr>
            <a:lvl3pPr marL="1218987" indent="0">
              <a:buNone/>
              <a:defRPr sz="2400" b="1"/>
            </a:lvl3pPr>
            <a:lvl4pPr marL="1828480" indent="0">
              <a:buNone/>
              <a:defRPr sz="2100" b="1"/>
            </a:lvl4pPr>
            <a:lvl5pPr marL="2437973" indent="0">
              <a:buNone/>
              <a:defRPr sz="2100" b="1"/>
            </a:lvl5pPr>
            <a:lvl6pPr marL="3047467" indent="0">
              <a:buNone/>
              <a:defRPr sz="2100" b="1"/>
            </a:lvl6pPr>
            <a:lvl7pPr marL="3656960" indent="0">
              <a:buNone/>
              <a:defRPr sz="2100" b="1"/>
            </a:lvl7pPr>
            <a:lvl8pPr marL="4266453" indent="0">
              <a:buNone/>
              <a:defRPr sz="2100" b="1"/>
            </a:lvl8pPr>
            <a:lvl9pPr marL="4875947" indent="0">
              <a:buNone/>
              <a:defRPr sz="2100" b="1"/>
            </a:lvl9pPr>
          </a:lstStyle>
          <a:p>
            <a:pPr lvl="0" rtl="0"/>
            <a:r>
              <a:rPr lang="hr-HR" noProof="0"/>
              <a:t>Kliknite da biste uredili stilove teksta matrice</a:t>
            </a:r>
          </a:p>
        </p:txBody>
      </p:sp>
      <p:sp>
        <p:nvSpPr>
          <p:cNvPr id="6" name="Rezervirano mjesto za sadržaj 5"/>
          <p:cNvSpPr>
            <a:spLocks noGrp="1"/>
          </p:cNvSpPr>
          <p:nvPr>
            <p:ph sz="quarter" idx="4" hasCustomPrompt="1"/>
          </p:nvPr>
        </p:nvSpPr>
        <p:spPr>
          <a:xfrm>
            <a:off x="6297559" y="2209800"/>
            <a:ext cx="4977104" cy="39624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 marL="2011328">
              <a:defRPr sz="1800"/>
            </a:lvl5pPr>
            <a:lvl6pPr marL="2011328">
              <a:defRPr sz="1800"/>
            </a:lvl6pPr>
            <a:lvl7pPr marL="2011328">
              <a:defRPr sz="1800"/>
            </a:lvl7pPr>
            <a:lvl8pPr marL="2011328">
              <a:defRPr sz="1800"/>
            </a:lvl8pPr>
            <a:lvl9pPr marL="2011328">
              <a:defRPr sz="1800"/>
            </a:lvl9pPr>
          </a:lstStyle>
          <a:p>
            <a:pPr lvl="0" rtl="0"/>
            <a:r>
              <a:rPr lang="hr-HR" noProof="0"/>
              <a:t>Kliknite da biste uredili stilove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7" name="Rezervirano mjesto za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F8BF290-7BE9-4299-B816-25780F20C6AD}" type="datetime1">
              <a:rPr lang="hr-HR" noProof="0" smtClean="0"/>
              <a:t>30.9.2026.</a:t>
            </a:fld>
            <a:endParaRPr lang="hr-HR" noProof="0"/>
          </a:p>
        </p:txBody>
      </p:sp>
      <p:sp>
        <p:nvSpPr>
          <p:cNvPr id="8" name="Rezervirano mjesto za podnožje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/>
              <a:t>Dodajte podnožje</a:t>
            </a:r>
          </a:p>
        </p:txBody>
      </p:sp>
      <p:sp>
        <p:nvSpPr>
          <p:cNvPr id="9" name="Rezervirano mjesto za broj slajd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hr-HR" noProof="0" smtClean="0"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147465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 noProof="0" smtClean="0"/>
              <a:t>Uredite stil naslova matrice</a:t>
            </a:r>
            <a:endParaRPr lang="hr-HR" noProof="0"/>
          </a:p>
        </p:txBody>
      </p:sp>
      <p:sp>
        <p:nvSpPr>
          <p:cNvPr id="3" name="Rezervirano mjesto za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51CA9A5-0364-4DB0-A2B6-F7E6773F37C8}" type="datetime1">
              <a:rPr lang="hr-HR" noProof="0" smtClean="0"/>
              <a:t>30.9.2026.</a:t>
            </a:fld>
            <a:endParaRPr lang="hr-HR" noProof="0"/>
          </a:p>
        </p:txBody>
      </p:sp>
      <p:sp>
        <p:nvSpPr>
          <p:cNvPr id="4" name="Rezervirano mjesto za podnožje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/>
              <a:t>Dodajte podnožje</a:t>
            </a:r>
          </a:p>
        </p:txBody>
      </p:sp>
      <p:sp>
        <p:nvSpPr>
          <p:cNvPr id="5" name="Rezervirano mjesto za broj slajd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hr-HR" noProof="0" smtClean="0"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1810248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5A8B320-E99F-4278-9E35-98497F798CEC}" type="datetime1">
              <a:rPr lang="hr-HR" noProof="0" smtClean="0"/>
              <a:t>30.9.2026.</a:t>
            </a:fld>
            <a:endParaRPr lang="hr-HR" noProof="0"/>
          </a:p>
        </p:txBody>
      </p:sp>
      <p:sp>
        <p:nvSpPr>
          <p:cNvPr id="3" name="Rezervirano mjesto za podnožje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/>
              <a:t>Dodajte podnožje</a:t>
            </a:r>
          </a:p>
        </p:txBody>
      </p:sp>
      <p:sp>
        <p:nvSpPr>
          <p:cNvPr id="4" name="Rezervirano mjesto za broj slajd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B37DED6-D4C7-42EE-AB49-D2E39E64FDE4}" type="slidenum">
              <a:rPr lang="hr-HR" noProof="0" smtClean="0"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66448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avokutnik 7"/>
          <p:cNvSpPr/>
          <p:nvPr/>
        </p:nvSpPr>
        <p:spPr>
          <a:xfrm>
            <a:off x="3961368" y="0"/>
            <a:ext cx="7922736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hr-HR" noProof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5612" y="1701800"/>
            <a:ext cx="3351927" cy="2844800"/>
          </a:xfrm>
        </p:spPr>
        <p:txBody>
          <a:bodyPr rtlCol="0"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pPr rtl="0"/>
            <a:r>
              <a:rPr lang="hr-HR" noProof="0" smtClean="0"/>
              <a:t>Uredite stil naslova matrice</a:t>
            </a:r>
            <a:endParaRPr lang="hr-HR" noProof="0"/>
          </a:p>
        </p:txBody>
      </p:sp>
      <p:sp>
        <p:nvSpPr>
          <p:cNvPr id="3" name="Rezervirano mjesto za sadržaj 2"/>
          <p:cNvSpPr>
            <a:spLocks noGrp="1"/>
          </p:cNvSpPr>
          <p:nvPr>
            <p:ph idx="1" hasCustomPrompt="1"/>
          </p:nvPr>
        </p:nvSpPr>
        <p:spPr>
          <a:xfrm>
            <a:off x="4469236" y="482600"/>
            <a:ext cx="6805427" cy="58928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hr-HR" noProof="0"/>
              <a:t>Kliknite da biste uredili stilove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4" name="Rezervirano mjesto za tekst 3"/>
          <p:cNvSpPr>
            <a:spLocks noGrp="1"/>
          </p:cNvSpPr>
          <p:nvPr>
            <p:ph type="body" sz="half" idx="2" hasCustomPrompt="1"/>
          </p:nvPr>
        </p:nvSpPr>
        <p:spPr>
          <a:xfrm>
            <a:off x="455612" y="4648200"/>
            <a:ext cx="3351927" cy="17272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 rtl="0"/>
            <a:r>
              <a:rPr lang="hr-HR" noProof="0"/>
              <a:t>Kliknite da biste uredili stilove teksta matrice</a:t>
            </a:r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6CDA6C3-9E11-42C8-9472-5CD16CCD877E}" type="datetime1">
              <a:rPr lang="hr-HR" noProof="0" smtClean="0"/>
              <a:t>30.9.2026.</a:t>
            </a:fld>
            <a:endParaRPr lang="hr-HR" noProof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/>
              <a:t>Dodajte podnožje</a:t>
            </a:r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DFBB78A-01B4-41F2-96B0-677A4A282832}" type="slidenum">
              <a:rPr lang="hr-HR" noProof="0" smtClean="0"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280129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avokutnik 7"/>
          <p:cNvSpPr/>
          <p:nvPr/>
        </p:nvSpPr>
        <p:spPr>
          <a:xfrm>
            <a:off x="2082258" y="0"/>
            <a:ext cx="802431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 rtl="0"/>
            <a:endParaRPr lang="hr-HR" noProof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437765" y="4800600"/>
            <a:ext cx="7313295" cy="762000"/>
          </a:xfrm>
        </p:spPr>
        <p:txBody>
          <a:bodyPr rtlCol="0" anchor="b">
            <a:normAutofit/>
          </a:bodyPr>
          <a:lstStyle>
            <a:lvl1pPr algn="l">
              <a:defRPr sz="2000" b="1">
                <a:effectLst/>
              </a:defRPr>
            </a:lvl1pPr>
          </a:lstStyle>
          <a:p>
            <a:pPr rtl="0"/>
            <a:r>
              <a:rPr lang="hr-HR" noProof="0" smtClean="0"/>
              <a:t>Uredite stil naslova matrice</a:t>
            </a:r>
            <a:endParaRPr lang="hr-HR" noProof="0"/>
          </a:p>
        </p:txBody>
      </p:sp>
      <p:sp>
        <p:nvSpPr>
          <p:cNvPr id="3" name="Rezervirano mjesto za sliku 2" descr="Prazno rezervirano mjesto za dodavanje slike. Kliknite rezervirano mjesto i odaberite sliku koju želite dodati"/>
          <p:cNvSpPr>
            <a:spLocks noGrp="1"/>
          </p:cNvSpPr>
          <p:nvPr>
            <p:ph type="pic" idx="1" hasCustomPrompt="1"/>
          </p:nvPr>
        </p:nvSpPr>
        <p:spPr>
          <a:xfrm>
            <a:off x="2437765" y="279401"/>
            <a:ext cx="7313295" cy="4448175"/>
          </a:xfrm>
        </p:spPr>
        <p:txBody>
          <a:bodyPr rtlCol="0">
            <a:normAutofit/>
          </a:bodyPr>
          <a:lstStyle>
            <a:lvl1pPr marL="0" indent="0">
              <a:buNone/>
              <a:defRPr sz="2800"/>
            </a:lvl1pPr>
            <a:lvl2pPr marL="609493" indent="0">
              <a:buNone/>
              <a:defRPr sz="3700"/>
            </a:lvl2pPr>
            <a:lvl3pPr marL="1218987" indent="0">
              <a:buNone/>
              <a:defRPr sz="3200"/>
            </a:lvl3pPr>
            <a:lvl4pPr marL="1828480" indent="0">
              <a:buNone/>
              <a:defRPr sz="2700"/>
            </a:lvl4pPr>
            <a:lvl5pPr marL="2437973" indent="0">
              <a:buNone/>
              <a:defRPr sz="2700"/>
            </a:lvl5pPr>
            <a:lvl6pPr marL="3047467" indent="0">
              <a:buNone/>
              <a:defRPr sz="2700"/>
            </a:lvl6pPr>
            <a:lvl7pPr marL="3656960" indent="0">
              <a:buNone/>
              <a:defRPr sz="2700"/>
            </a:lvl7pPr>
            <a:lvl8pPr marL="4266453" indent="0">
              <a:buNone/>
              <a:defRPr sz="2700"/>
            </a:lvl8pPr>
            <a:lvl9pPr marL="4875947" indent="0">
              <a:buNone/>
              <a:defRPr sz="2700"/>
            </a:lvl9pPr>
          </a:lstStyle>
          <a:p>
            <a:pPr rtl="0"/>
            <a:r>
              <a:rPr lang="hr-HR" noProof="0"/>
              <a:t>Kliknite ikonu da biste dodali sliku</a:t>
            </a:r>
          </a:p>
        </p:txBody>
      </p:sp>
      <p:sp>
        <p:nvSpPr>
          <p:cNvPr id="4" name="Rezervirano mjesto za tekst 3"/>
          <p:cNvSpPr>
            <a:spLocks noGrp="1"/>
          </p:cNvSpPr>
          <p:nvPr>
            <p:ph type="body" sz="half" idx="2" hasCustomPrompt="1"/>
          </p:nvPr>
        </p:nvSpPr>
        <p:spPr>
          <a:xfrm>
            <a:off x="2437765" y="5562600"/>
            <a:ext cx="7313295" cy="8128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609493" indent="0">
              <a:buNone/>
              <a:defRPr sz="1600"/>
            </a:lvl2pPr>
            <a:lvl3pPr marL="1218987" indent="0">
              <a:buNone/>
              <a:defRPr sz="1300"/>
            </a:lvl3pPr>
            <a:lvl4pPr marL="1828480" indent="0">
              <a:buNone/>
              <a:defRPr sz="1200"/>
            </a:lvl4pPr>
            <a:lvl5pPr marL="2437973" indent="0">
              <a:buNone/>
              <a:defRPr sz="1200"/>
            </a:lvl5pPr>
            <a:lvl6pPr marL="3047467" indent="0">
              <a:buNone/>
              <a:defRPr sz="1200"/>
            </a:lvl6pPr>
            <a:lvl7pPr marL="3656960" indent="0">
              <a:buNone/>
              <a:defRPr sz="1200"/>
            </a:lvl7pPr>
            <a:lvl8pPr marL="4266453" indent="0">
              <a:buNone/>
              <a:defRPr sz="1200"/>
            </a:lvl8pPr>
            <a:lvl9pPr marL="4875947" indent="0">
              <a:buNone/>
              <a:defRPr sz="1200"/>
            </a:lvl9pPr>
          </a:lstStyle>
          <a:p>
            <a:pPr lvl="0" rtl="0"/>
            <a:r>
              <a:rPr lang="hr-HR" noProof="0"/>
              <a:t>Kliknite da biste uredili stilove teksta matrice</a:t>
            </a:r>
          </a:p>
        </p:txBody>
      </p:sp>
      <p:sp>
        <p:nvSpPr>
          <p:cNvPr id="5" name="Rezervirano mjesto za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49B8E6F-A52D-4FCD-8BFD-8912404DED4C}" type="datetime1">
              <a:rPr lang="hr-HR" noProof="0" smtClean="0"/>
              <a:t>30.9.2026.</a:t>
            </a:fld>
            <a:endParaRPr lang="hr-HR" noProof="0"/>
          </a:p>
        </p:txBody>
      </p:sp>
      <p:sp>
        <p:nvSpPr>
          <p:cNvPr id="6" name="Rezervirano mjesto za podnožje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/>
              <a:t>Dodajte podnožje</a:t>
            </a:r>
          </a:p>
        </p:txBody>
      </p:sp>
      <p:sp>
        <p:nvSpPr>
          <p:cNvPr id="7" name="Rezervirano mjesto za broj slajd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DFBB78A-01B4-41F2-96B0-677A4A282832}" type="slidenum">
              <a:rPr lang="hr-HR" noProof="0" smtClean="0"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147819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 noProof="0" smtClean="0"/>
              <a:t>Uredite stil naslova matrice</a:t>
            </a:r>
            <a:endParaRPr lang="hr-HR" noProof="0"/>
          </a:p>
        </p:txBody>
      </p:sp>
      <p:sp>
        <p:nvSpPr>
          <p:cNvPr id="3" name="Okomiti tekst s rezerviranim mjestom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/>
          <a:p>
            <a:pPr lvl="0" rtl="0"/>
            <a:r>
              <a:rPr lang="hr-HR" noProof="0"/>
              <a:t>Kliknite da biste uredili stilove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3D5FF73-036E-4B52-8B51-7C260F363268}" type="datetime1">
              <a:rPr lang="hr-HR" noProof="0" smtClean="0"/>
              <a:t>30.9.2026.</a:t>
            </a:fld>
            <a:endParaRPr lang="hr-HR" noProof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/>
              <a:t>Dodajte podnožje</a:t>
            </a:r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91C5AD9-787D-40FA-8A4D-16A055B9AF81}" type="slidenum">
              <a:rPr lang="hr-HR" noProof="0" smtClean="0"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2960223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9852633" y="274638"/>
            <a:ext cx="1422030" cy="5897561"/>
          </a:xfrm>
        </p:spPr>
        <p:txBody>
          <a:bodyPr vert="eaVert" rtlCol="0"/>
          <a:lstStyle/>
          <a:p>
            <a:pPr rtl="0"/>
            <a:r>
              <a:rPr lang="hr-HR" noProof="0" smtClean="0"/>
              <a:t>Uredite stil naslova matrice</a:t>
            </a:r>
            <a:endParaRPr lang="hr-HR" noProof="0"/>
          </a:p>
        </p:txBody>
      </p:sp>
      <p:sp>
        <p:nvSpPr>
          <p:cNvPr id="3" name="Okomiti tekst s rezerviranim mjestom 2"/>
          <p:cNvSpPr>
            <a:spLocks noGrp="1"/>
          </p:cNvSpPr>
          <p:nvPr>
            <p:ph type="body" orient="vert" idx="1" hasCustomPrompt="1"/>
          </p:nvPr>
        </p:nvSpPr>
        <p:spPr>
          <a:xfrm>
            <a:off x="1117309" y="274638"/>
            <a:ext cx="8532178" cy="5897561"/>
          </a:xfrm>
        </p:spPr>
        <p:txBody>
          <a:bodyPr vert="eaVert" rtlCol="0"/>
          <a:lstStyle/>
          <a:p>
            <a:pPr lvl="0" rtl="0"/>
            <a:r>
              <a:rPr lang="hr-HR" noProof="0"/>
              <a:t>Kliknite da biste uredili stilove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18B595B-B953-4DC8-95DC-E9117E238ECD}" type="datetime1">
              <a:rPr lang="hr-HR" noProof="0" smtClean="0"/>
              <a:t>30.9.2026.</a:t>
            </a:fld>
            <a:endParaRPr lang="hr-HR" noProof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hr-HR" noProof="0"/>
              <a:t>Dodajte podnožje</a:t>
            </a:r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591C5AD9-787D-40FA-8A4D-16A055B9AF81}" type="slidenum">
              <a:rPr lang="hr-HR" noProof="0" smtClean="0"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239825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a 6"/>
          <p:cNvGrpSpPr/>
          <p:nvPr/>
        </p:nvGrpSpPr>
        <p:grpSpPr>
          <a:xfrm>
            <a:off x="1620" y="0"/>
            <a:ext cx="12188952" cy="6858000"/>
            <a:chOff x="1620" y="0"/>
            <a:chExt cx="12188952" cy="6858000"/>
          </a:xfrm>
        </p:grpSpPr>
        <p:sp>
          <p:nvSpPr>
            <p:cNvPr id="10" name="Pravokutnik 9"/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 rtl="0"/>
              <a:endParaRPr lang="hr-HR" noProof="0"/>
            </a:p>
          </p:txBody>
        </p:sp>
        <p:sp>
          <p:nvSpPr>
            <p:cNvPr id="8" name="Pravokutnik 7"/>
            <p:cNvSpPr/>
            <p:nvPr/>
          </p:nvSpPr>
          <p:spPr>
            <a:xfrm>
              <a:off x="304721" y="0"/>
              <a:ext cx="11579384" cy="6858000"/>
            </a:xfrm>
            <a:prstGeom prst="rect">
              <a:avLst/>
            </a:prstGeom>
            <a:solidFill>
              <a:schemeClr val="accent1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 rtl="0"/>
              <a:endParaRPr lang="hr-HR" noProof="0"/>
            </a:p>
          </p:txBody>
        </p:sp>
      </p:grpSp>
      <p:sp>
        <p:nvSpPr>
          <p:cNvPr id="2" name="Rezervirano mjesto za naslov 1"/>
          <p:cNvSpPr>
            <a:spLocks noGrp="1"/>
          </p:cNvSpPr>
          <p:nvPr>
            <p:ph type="title"/>
          </p:nvPr>
        </p:nvSpPr>
        <p:spPr>
          <a:xfrm>
            <a:off x="1117309" y="76200"/>
            <a:ext cx="10157354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pPr rtl="0"/>
            <a:r>
              <a:rPr lang="hr-HR" noProof="0"/>
              <a:t>Kliknite da biste uredili stil naslova matrice</a:t>
            </a:r>
          </a:p>
        </p:txBody>
      </p:sp>
      <p:sp>
        <p:nvSpPr>
          <p:cNvPr id="3" name="Rezervirano mjesto za tekst 2"/>
          <p:cNvSpPr>
            <a:spLocks noGrp="1"/>
          </p:cNvSpPr>
          <p:nvPr>
            <p:ph type="body" idx="1"/>
          </p:nvPr>
        </p:nvSpPr>
        <p:spPr>
          <a:xfrm>
            <a:off x="1117309" y="1701800"/>
            <a:ext cx="10157354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 rtl="0"/>
            <a:r>
              <a:rPr lang="hr-HR" noProof="0"/>
              <a:t>Kliknite da biste uredili stilove teksta matrice</a:t>
            </a:r>
          </a:p>
          <a:p>
            <a:pPr lvl="1" rtl="0"/>
            <a:r>
              <a:rPr lang="hr-HR" noProof="0"/>
              <a:t>Druga razina</a:t>
            </a:r>
          </a:p>
          <a:p>
            <a:pPr lvl="2" rtl="0"/>
            <a:r>
              <a:rPr lang="hr-HR" noProof="0"/>
              <a:t>Treća razina</a:t>
            </a:r>
          </a:p>
          <a:p>
            <a:pPr lvl="3" rtl="0"/>
            <a:r>
              <a:rPr lang="hr-HR" noProof="0"/>
              <a:t>Četvrta razina</a:t>
            </a:r>
          </a:p>
          <a:p>
            <a:pPr lvl="4" rtl="0"/>
            <a:r>
              <a:rPr lang="hr-HR" noProof="0"/>
              <a:t>Peta razina</a:t>
            </a:r>
          </a:p>
        </p:txBody>
      </p:sp>
      <p:sp>
        <p:nvSpPr>
          <p:cNvPr id="4" name="Rezervirano mjesto za datum 3"/>
          <p:cNvSpPr>
            <a:spLocks noGrp="1"/>
          </p:cNvSpPr>
          <p:nvPr>
            <p:ph type="dt" sz="half" idx="2"/>
          </p:nvPr>
        </p:nvSpPr>
        <p:spPr>
          <a:xfrm>
            <a:off x="1117309" y="6400801"/>
            <a:ext cx="2742486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rtl="0"/>
            <a:fld id="{855ABC9B-898A-4D54-9F46-86C32E55AB99}" type="datetime1">
              <a:rPr lang="hr-HR" noProof="0" smtClean="0"/>
              <a:t>30.9.2026.</a:t>
            </a:fld>
            <a:endParaRPr lang="hr-HR" noProof="0"/>
          </a:p>
        </p:txBody>
      </p:sp>
      <p:sp>
        <p:nvSpPr>
          <p:cNvPr id="5" name="Rezervirano mjesto za podnožje 4"/>
          <p:cNvSpPr>
            <a:spLocks noGrp="1"/>
          </p:cNvSpPr>
          <p:nvPr>
            <p:ph type="ftr" sz="quarter" idx="3"/>
          </p:nvPr>
        </p:nvSpPr>
        <p:spPr>
          <a:xfrm>
            <a:off x="3907842" y="6400801"/>
            <a:ext cx="6216301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rtl="0"/>
            <a:r>
              <a:rPr lang="hr-HR" noProof="0"/>
              <a:t>Dodajte podnožje</a:t>
            </a:r>
          </a:p>
        </p:txBody>
      </p:sp>
      <p:sp>
        <p:nvSpPr>
          <p:cNvPr id="6" name="Rezervirano mjesto za broj slajda 5"/>
          <p:cNvSpPr>
            <a:spLocks noGrp="1"/>
          </p:cNvSpPr>
          <p:nvPr>
            <p:ph type="sldNum" sz="quarter" idx="4"/>
          </p:nvPr>
        </p:nvSpPr>
        <p:spPr>
          <a:xfrm>
            <a:off x="10167146" y="6400801"/>
            <a:ext cx="1107518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12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 rtl="0"/>
            <a:fld id="{EB37DED6-D4C7-42EE-AB49-D2E39E64FDE4}" type="slidenum">
              <a:rPr lang="hr-HR" noProof="0" smtClean="0"/>
              <a:pPr/>
              <a:t>‹#›</a:t>
            </a:fld>
            <a:endParaRPr lang="hr-HR" noProof="0"/>
          </a:p>
        </p:txBody>
      </p:sp>
    </p:spTree>
    <p:extLst>
      <p:ext uri="{BB962C8B-B14F-4D97-AF65-F5344CB8AC3E}">
        <p14:creationId xmlns:p14="http://schemas.microsoft.com/office/powerpoint/2010/main" val="4142785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1218987" rtl="0" eaLnBrk="1" latinLnBrk="0" hangingPunct="1">
        <a:lnSpc>
          <a:spcPct val="85000"/>
        </a:lnSpc>
        <a:spcBef>
          <a:spcPct val="0"/>
        </a:spcBef>
        <a:buNone/>
        <a:tabLst/>
        <a:defRPr sz="4400" b="0" kern="1200" cap="none" baseline="0">
          <a:solidFill>
            <a:schemeClr val="accent2">
              <a:lumMod val="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304747" indent="-304747" algn="l" defTabSz="1218987" rtl="0" eaLnBrk="1" latinLnBrk="0" hangingPunct="1">
        <a:lnSpc>
          <a:spcPct val="95000"/>
        </a:lnSpc>
        <a:spcBef>
          <a:spcPts val="1866"/>
        </a:spcBef>
        <a:buClr>
          <a:schemeClr val="accent6">
            <a:lumMod val="50000"/>
          </a:schemeClr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31392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58037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58468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1328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100000"/>
        <a:buFont typeface="Century Gothic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37973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6pPr>
      <a:lvl7pPr marL="2864619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7pPr>
      <a:lvl8pPr marL="3291264" indent="-304747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itchFamily="34" charset="0"/>
        <a:buChar char="–"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8pPr>
      <a:lvl9pPr marL="3474112" indent="0" algn="l" defTabSz="1218987" rtl="0" eaLnBrk="1" latinLnBrk="0" hangingPunct="1">
        <a:lnSpc>
          <a:spcPct val="95000"/>
        </a:lnSpc>
        <a:spcBef>
          <a:spcPts val="1066"/>
        </a:spcBef>
        <a:buClr>
          <a:schemeClr val="accent6">
            <a:lumMod val="50000"/>
          </a:schemeClr>
        </a:buClr>
        <a:buSzPct val="90000"/>
        <a:buFont typeface="Century Gothic" pitchFamily="34" charset="0"/>
        <a:buNone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4879346" y="764704"/>
            <a:ext cx="7008574" cy="4032723"/>
          </a:xfrm>
        </p:spPr>
        <p:txBody>
          <a:bodyPr rtlCol="0"/>
          <a:lstStyle/>
          <a:p>
            <a:pPr rtl="0"/>
            <a:r>
              <a:rPr lang="hr" dirty="0" smtClean="0"/>
              <a:t>Kurikulum </a:t>
            </a:r>
            <a:br>
              <a:rPr lang="hr" dirty="0" smtClean="0"/>
            </a:br>
            <a:r>
              <a:rPr lang="hr" dirty="0" smtClean="0"/>
              <a:t>OŠ Čista Velika</a:t>
            </a:r>
            <a:endParaRPr lang="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hr" dirty="0"/>
              <a:t>Š</a:t>
            </a:r>
            <a:r>
              <a:rPr lang="hr" dirty="0" smtClean="0"/>
              <a:t>kolska </a:t>
            </a:r>
            <a:r>
              <a:rPr lang="hr" dirty="0"/>
              <a:t>godina </a:t>
            </a:r>
            <a:r>
              <a:rPr lang="hr" dirty="0" smtClean="0"/>
              <a:t>[</a:t>
            </a:r>
            <a:r>
              <a:rPr lang="hr" dirty="0" smtClean="0"/>
              <a:t>2026./2027.]</a:t>
            </a:r>
            <a:endParaRPr lang="hr" dirty="0"/>
          </a:p>
        </p:txBody>
      </p:sp>
    </p:spTree>
    <p:extLst>
      <p:ext uri="{BB962C8B-B14F-4D97-AF65-F5344CB8AC3E}">
        <p14:creationId xmlns:p14="http://schemas.microsoft.com/office/powerpoint/2010/main" val="173668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" dirty="0" smtClean="0"/>
              <a:t>Planirane aktivnosti</a:t>
            </a:r>
            <a:endParaRPr lang="en-US" dirty="0"/>
          </a:p>
        </p:txBody>
      </p:sp>
      <p:sp>
        <p:nvSpPr>
          <p:cNvPr id="3" name="Rezervirano mjesto za sadržaj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hr" dirty="0" smtClean="0"/>
              <a:t>Izborna nastava</a:t>
            </a:r>
            <a:endParaRPr lang="hr" dirty="0"/>
          </a:p>
          <a:p>
            <a:pPr rtl="0"/>
            <a:r>
              <a:rPr lang="hr" dirty="0" smtClean="0"/>
              <a:t>Dodatna nastava</a:t>
            </a:r>
            <a:endParaRPr lang="hr" dirty="0"/>
          </a:p>
          <a:p>
            <a:pPr rtl="0"/>
            <a:r>
              <a:rPr lang="hr" dirty="0" smtClean="0"/>
              <a:t>Dopunska nastava</a:t>
            </a:r>
            <a:endParaRPr lang="hr" dirty="0"/>
          </a:p>
          <a:p>
            <a:pPr rtl="0"/>
            <a:r>
              <a:rPr lang="hr" dirty="0" smtClean="0"/>
              <a:t>Izvannastavne aktivnosti</a:t>
            </a:r>
            <a:endParaRPr lang="hr" dirty="0"/>
          </a:p>
          <a:p>
            <a:pPr rtl="0"/>
            <a:r>
              <a:rPr lang="hr" dirty="0" smtClean="0"/>
              <a:t>Izvanučionička nastava</a:t>
            </a:r>
            <a:endParaRPr lang="hr" dirty="0"/>
          </a:p>
          <a:p>
            <a:pPr rtl="0"/>
            <a:r>
              <a:rPr lang="hr" dirty="0" smtClean="0"/>
              <a:t>Međupredmetne teme</a:t>
            </a:r>
            <a:endParaRPr lang="hr" dirty="0"/>
          </a:p>
          <a:p>
            <a:pPr rtl="0"/>
            <a:r>
              <a:rPr lang="hr" dirty="0" smtClean="0"/>
              <a:t>Projekti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07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 dirty="0" smtClean="0"/>
              <a:t>Izborna nastava</a:t>
            </a:r>
            <a:endParaRPr lang="hr-HR" dirty="0"/>
          </a:p>
        </p:txBody>
      </p:sp>
      <p:graphicFrame>
        <p:nvGraphicFramePr>
          <p:cNvPr id="4" name="Rezervirano mjesto sadržaja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8041825"/>
              </p:ext>
            </p:extLst>
          </p:nvPr>
        </p:nvGraphicFramePr>
        <p:xfrm>
          <a:off x="2349996" y="1844825"/>
          <a:ext cx="7200799" cy="336820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{3B4B98B0-60AC-42C2-AFA5-B58CD77FA1E5}</a:tableStyleId>
              </a:tblPr>
              <a:tblGrid>
                <a:gridCol w="2713458">
                  <a:extLst>
                    <a:ext uri="{9D8B030D-6E8A-4147-A177-3AD203B41FA5}">
                      <a16:colId xmlns:a16="http://schemas.microsoft.com/office/drawing/2014/main" val="2424565354"/>
                    </a:ext>
                  </a:extLst>
                </a:gridCol>
                <a:gridCol w="1233627">
                  <a:extLst>
                    <a:ext uri="{9D8B030D-6E8A-4147-A177-3AD203B41FA5}">
                      <a16:colId xmlns:a16="http://schemas.microsoft.com/office/drawing/2014/main" val="1480150019"/>
                    </a:ext>
                  </a:extLst>
                </a:gridCol>
                <a:gridCol w="1233627">
                  <a:extLst>
                    <a:ext uri="{9D8B030D-6E8A-4147-A177-3AD203B41FA5}">
                      <a16:colId xmlns:a16="http://schemas.microsoft.com/office/drawing/2014/main" val="1302439431"/>
                    </a:ext>
                  </a:extLst>
                </a:gridCol>
                <a:gridCol w="2020087">
                  <a:extLst>
                    <a:ext uri="{9D8B030D-6E8A-4147-A177-3AD203B41FA5}">
                      <a16:colId xmlns:a16="http://schemas.microsoft.com/office/drawing/2014/main" val="2529144834"/>
                    </a:ext>
                  </a:extLst>
                </a:gridCol>
              </a:tblGrid>
              <a:tr h="7240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200">
                          <a:effectLst/>
                        </a:rPr>
                        <a:t>Naziv aktivnosti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200">
                          <a:effectLst/>
                        </a:rPr>
                        <a:t>Tjedni broj sati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200">
                          <a:effectLst/>
                        </a:rPr>
                        <a:t>Godišnji broj sati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200">
                          <a:effectLst/>
                        </a:rPr>
                        <a:t>Nositelji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0245258"/>
                  </a:ext>
                </a:extLst>
              </a:tr>
              <a:tr h="9654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Vjeronauk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 6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10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210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350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Vlasta Ivić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Zoran </a:t>
                      </a:r>
                      <a:r>
                        <a:rPr lang="hr-HR" sz="1200" dirty="0" err="1">
                          <a:effectLst/>
                        </a:rPr>
                        <a:t>Šimunac</a:t>
                      </a:r>
                      <a:endParaRPr lang="hr-HR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 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64968175"/>
                  </a:ext>
                </a:extLst>
              </a:tr>
              <a:tr h="96545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Informatika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dirty="0" smtClean="0">
                          <a:effectLst/>
                        </a:rPr>
                        <a:t>2</a:t>
                      </a:r>
                      <a:endParaRPr lang="hr-HR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dirty="0" smtClean="0">
                          <a:effectLst/>
                        </a:rPr>
                        <a:t>10</a:t>
                      </a:r>
                      <a:endParaRPr lang="hr-HR" sz="12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 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350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 dirty="0" smtClean="0">
                          <a:effectLst/>
                        </a:rPr>
                        <a:t>Roko </a:t>
                      </a:r>
                      <a:r>
                        <a:rPr lang="hr-HR" sz="1200" dirty="0" err="1" smtClean="0">
                          <a:effectLst/>
                        </a:rPr>
                        <a:t>Dubravica</a:t>
                      </a:r>
                      <a:endParaRPr lang="hr-HR" sz="12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Matea </a:t>
                      </a:r>
                      <a:r>
                        <a:rPr lang="hr-HR" sz="1200" dirty="0" smtClean="0">
                          <a:effectLst/>
                        </a:rPr>
                        <a:t>Rogić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63599149"/>
                  </a:ext>
                </a:extLst>
              </a:tr>
              <a:tr h="7131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Njemački jezik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0" dirty="0" smtClean="0">
                          <a:effectLst/>
                        </a:rPr>
                        <a:t>8</a:t>
                      </a:r>
                      <a:endParaRPr lang="hr-HR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0" dirty="0" smtClean="0">
                          <a:effectLst/>
                        </a:rPr>
                        <a:t>280</a:t>
                      </a:r>
                      <a:endParaRPr lang="hr-HR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Marina </a:t>
                      </a:r>
                      <a:r>
                        <a:rPr lang="hr-HR" sz="1200" dirty="0" err="1">
                          <a:effectLst/>
                        </a:rPr>
                        <a:t>Baradić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430576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0374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" dirty="0" smtClean="0"/>
              <a:t>Dodatna nastava</a:t>
            </a:r>
            <a:endParaRPr lang="en-US" dirty="0"/>
          </a:p>
        </p:txBody>
      </p:sp>
      <p:graphicFrame>
        <p:nvGraphicFramePr>
          <p:cNvPr id="5" name="Rezervirano mjesto sadržaja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1658359"/>
              </p:ext>
            </p:extLst>
          </p:nvPr>
        </p:nvGraphicFramePr>
        <p:xfrm>
          <a:off x="3214093" y="1767205"/>
          <a:ext cx="5804494" cy="408326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{3B4B98B0-60AC-42C2-AFA5-B58CD77FA1E5}</a:tableStyleId>
              </a:tblPr>
              <a:tblGrid>
                <a:gridCol w="2036470">
                  <a:extLst>
                    <a:ext uri="{9D8B030D-6E8A-4147-A177-3AD203B41FA5}">
                      <a16:colId xmlns:a16="http://schemas.microsoft.com/office/drawing/2014/main" val="912676395"/>
                    </a:ext>
                  </a:extLst>
                </a:gridCol>
                <a:gridCol w="909390">
                  <a:extLst>
                    <a:ext uri="{9D8B030D-6E8A-4147-A177-3AD203B41FA5}">
                      <a16:colId xmlns:a16="http://schemas.microsoft.com/office/drawing/2014/main" val="483014203"/>
                    </a:ext>
                  </a:extLst>
                </a:gridCol>
                <a:gridCol w="942302">
                  <a:extLst>
                    <a:ext uri="{9D8B030D-6E8A-4147-A177-3AD203B41FA5}">
                      <a16:colId xmlns:a16="http://schemas.microsoft.com/office/drawing/2014/main" val="1762526591"/>
                    </a:ext>
                  </a:extLst>
                </a:gridCol>
                <a:gridCol w="1916332">
                  <a:extLst>
                    <a:ext uri="{9D8B030D-6E8A-4147-A177-3AD203B41FA5}">
                      <a16:colId xmlns:a16="http://schemas.microsoft.com/office/drawing/2014/main" val="2662594188"/>
                    </a:ext>
                  </a:extLst>
                </a:gridCol>
              </a:tblGrid>
              <a:tr h="4900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200">
                          <a:effectLst/>
                        </a:rPr>
                        <a:t>Naziv aktivnosti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200">
                          <a:effectLst/>
                        </a:rPr>
                        <a:t>Tjedni broj sati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200">
                          <a:effectLst/>
                        </a:rPr>
                        <a:t>Godišnji broj sati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200">
                          <a:effectLst/>
                        </a:rPr>
                        <a:t>Nositelji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0923463"/>
                  </a:ext>
                </a:extLst>
              </a:tr>
              <a:tr h="3874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Hrvatski jezik: VII.-VIII.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35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Zvonka Babić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2506347"/>
                  </a:ext>
                </a:extLst>
              </a:tr>
              <a:tr h="6533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Matematika: I.- IV.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140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 dirty="0" smtClean="0">
                          <a:effectLst/>
                        </a:rPr>
                        <a:t>Sanja </a:t>
                      </a:r>
                      <a:r>
                        <a:rPr lang="hr-HR" sz="1200" dirty="0" err="1" smtClean="0">
                          <a:effectLst/>
                        </a:rPr>
                        <a:t>Celić</a:t>
                      </a:r>
                      <a:r>
                        <a:rPr lang="hr-HR" sz="1200" dirty="0" smtClean="0">
                          <a:effectLst/>
                        </a:rPr>
                        <a:t>, </a:t>
                      </a:r>
                      <a:r>
                        <a:rPr lang="hr-HR" sz="1200" dirty="0">
                          <a:effectLst/>
                        </a:rPr>
                        <a:t>Lovorka Živković, Sandra Periša, Gordana </a:t>
                      </a:r>
                      <a:r>
                        <a:rPr lang="hr-HR" sz="1200" dirty="0" err="1">
                          <a:effectLst/>
                        </a:rPr>
                        <a:t>Ledenko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67697834"/>
                  </a:ext>
                </a:extLst>
              </a:tr>
              <a:tr h="3874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Matematika: V.-VIII.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3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105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Nina Bubica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8626382"/>
                  </a:ext>
                </a:extLst>
              </a:tr>
              <a:tr h="49003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Engleski jezik: VII.- VIII.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35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 dirty="0" smtClean="0">
                          <a:effectLst/>
                        </a:rPr>
                        <a:t>Roberta </a:t>
                      </a:r>
                      <a:r>
                        <a:rPr lang="hr-HR" sz="1200" dirty="0" err="1" smtClean="0">
                          <a:effectLst/>
                        </a:rPr>
                        <a:t>Čirjak</a:t>
                      </a:r>
                      <a:r>
                        <a:rPr lang="hr-HR" sz="1200" dirty="0" smtClean="0">
                          <a:effectLst/>
                        </a:rPr>
                        <a:t>/Iva </a:t>
                      </a:r>
                      <a:r>
                        <a:rPr lang="hr-HR" sz="1200" dirty="0" err="1" smtClean="0">
                          <a:effectLst/>
                        </a:rPr>
                        <a:t>Juričev</a:t>
                      </a:r>
                      <a:r>
                        <a:rPr lang="hr-HR" sz="1200" dirty="0" smtClean="0">
                          <a:effectLst/>
                        </a:rPr>
                        <a:t> </a:t>
                      </a:r>
                      <a:r>
                        <a:rPr lang="hr-HR" sz="1200" dirty="0" err="1" smtClean="0">
                          <a:effectLst/>
                        </a:rPr>
                        <a:t>Martinčev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21973228"/>
                  </a:ext>
                </a:extLst>
              </a:tr>
              <a:tr h="3874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Geografija: V.- VIII.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35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Ivan Musić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54597514"/>
                  </a:ext>
                </a:extLst>
              </a:tr>
              <a:tr h="78297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Kemija: VII.-VIII.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35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Sanka M.-Stipaničev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4024182"/>
                  </a:ext>
                </a:extLst>
              </a:tr>
              <a:tr h="3874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hr-HR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hr-HR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217190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570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-HR" dirty="0" smtClean="0"/>
              <a:t>Dopunska nastava</a:t>
            </a:r>
            <a:endParaRPr lang="hr-HR" dirty="0"/>
          </a:p>
        </p:txBody>
      </p:sp>
      <p:graphicFrame>
        <p:nvGraphicFramePr>
          <p:cNvPr id="9" name="Rezervirano mjesto sadržaja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8743974"/>
              </p:ext>
            </p:extLst>
          </p:nvPr>
        </p:nvGraphicFramePr>
        <p:xfrm>
          <a:off x="1629917" y="1844824"/>
          <a:ext cx="8568950" cy="396043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{3B4B98B0-60AC-42C2-AFA5-B58CD77FA1E5}</a:tableStyleId>
              </a:tblPr>
              <a:tblGrid>
                <a:gridCol w="3229016">
                  <a:extLst>
                    <a:ext uri="{9D8B030D-6E8A-4147-A177-3AD203B41FA5}">
                      <a16:colId xmlns:a16="http://schemas.microsoft.com/office/drawing/2014/main" val="72993012"/>
                    </a:ext>
                  </a:extLst>
                </a:gridCol>
                <a:gridCol w="1468016">
                  <a:extLst>
                    <a:ext uri="{9D8B030D-6E8A-4147-A177-3AD203B41FA5}">
                      <a16:colId xmlns:a16="http://schemas.microsoft.com/office/drawing/2014/main" val="1263925226"/>
                    </a:ext>
                  </a:extLst>
                </a:gridCol>
                <a:gridCol w="1468016">
                  <a:extLst>
                    <a:ext uri="{9D8B030D-6E8A-4147-A177-3AD203B41FA5}">
                      <a16:colId xmlns:a16="http://schemas.microsoft.com/office/drawing/2014/main" val="2284765767"/>
                    </a:ext>
                  </a:extLst>
                </a:gridCol>
                <a:gridCol w="2403902">
                  <a:extLst>
                    <a:ext uri="{9D8B030D-6E8A-4147-A177-3AD203B41FA5}">
                      <a16:colId xmlns:a16="http://schemas.microsoft.com/office/drawing/2014/main" val="1940230320"/>
                    </a:ext>
                  </a:extLst>
                </a:gridCol>
              </a:tblGrid>
              <a:tr h="7993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200">
                          <a:effectLst/>
                        </a:rPr>
                        <a:t>Naziv aktivnosti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2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200" dirty="0">
                          <a:effectLst/>
                        </a:rPr>
                        <a:t>Tjedni broj sati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200">
                          <a:effectLst/>
                        </a:rPr>
                        <a:t>Godišnji broj sati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200">
                          <a:effectLst/>
                        </a:rPr>
                        <a:t>Nositelji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76713331"/>
                  </a:ext>
                </a:extLst>
              </a:tr>
              <a:tr h="7993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Hrvatski jezik, Matematika: I.-IV.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4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140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Učiteljice razredne nastave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6913226"/>
                  </a:ext>
                </a:extLst>
              </a:tr>
              <a:tr h="7872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Hrvatski jezik: V.-VIII.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2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70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Zvonka Babić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21971814"/>
                  </a:ext>
                </a:extLst>
              </a:tr>
              <a:tr h="7872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Engleski jezik: V.-VI.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1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35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 dirty="0" smtClean="0">
                          <a:effectLst/>
                        </a:rPr>
                        <a:t>Iva </a:t>
                      </a:r>
                      <a:r>
                        <a:rPr lang="hr-HR" sz="1200" dirty="0" err="1" smtClean="0">
                          <a:effectLst/>
                        </a:rPr>
                        <a:t>Juričev</a:t>
                      </a:r>
                      <a:r>
                        <a:rPr lang="hr-HR" sz="1200" dirty="0" smtClean="0">
                          <a:effectLst/>
                        </a:rPr>
                        <a:t> </a:t>
                      </a:r>
                      <a:r>
                        <a:rPr lang="hr-HR" sz="1200" dirty="0" err="1" smtClean="0">
                          <a:effectLst/>
                        </a:rPr>
                        <a:t>Martinčev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87474421"/>
                  </a:ext>
                </a:extLst>
              </a:tr>
              <a:tr h="7872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2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>
                          <a:effectLst/>
                        </a:rPr>
                        <a:t>Matematika: V.-VIII.</a:t>
                      </a:r>
                      <a:endParaRPr lang="hr-HR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0" dirty="0">
                          <a:effectLst/>
                        </a:rPr>
                        <a:t>3</a:t>
                      </a:r>
                      <a:endParaRPr lang="hr-HR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200" b="0" dirty="0">
                          <a:effectLst/>
                        </a:rPr>
                        <a:t>105</a:t>
                      </a:r>
                      <a:endParaRPr lang="hr-HR" sz="12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200" dirty="0">
                          <a:effectLst/>
                        </a:rPr>
                        <a:t>Nina Bubica</a:t>
                      </a:r>
                      <a:endParaRPr lang="hr-HR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113732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722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" dirty="0" smtClean="0"/>
              <a:t>Izvannastavne aktivnosti</a:t>
            </a:r>
            <a:endParaRPr lang="en-US" dirty="0"/>
          </a:p>
        </p:txBody>
      </p:sp>
      <p:graphicFrame>
        <p:nvGraphicFramePr>
          <p:cNvPr id="5" name="Rezervirano mjesto sadržaja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543650"/>
              </p:ext>
            </p:extLst>
          </p:nvPr>
        </p:nvGraphicFramePr>
        <p:xfrm>
          <a:off x="1197866" y="1701800"/>
          <a:ext cx="9649072" cy="492070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{3B4B98B0-60AC-42C2-AFA5-B58CD77FA1E5}</a:tableStyleId>
              </a:tblPr>
              <a:tblGrid>
                <a:gridCol w="3726456">
                  <a:extLst>
                    <a:ext uri="{9D8B030D-6E8A-4147-A177-3AD203B41FA5}">
                      <a16:colId xmlns:a16="http://schemas.microsoft.com/office/drawing/2014/main" val="3085257525"/>
                    </a:ext>
                  </a:extLst>
                </a:gridCol>
                <a:gridCol w="1628203">
                  <a:extLst>
                    <a:ext uri="{9D8B030D-6E8A-4147-A177-3AD203B41FA5}">
                      <a16:colId xmlns:a16="http://schemas.microsoft.com/office/drawing/2014/main" val="3439157997"/>
                    </a:ext>
                  </a:extLst>
                </a:gridCol>
                <a:gridCol w="1628203">
                  <a:extLst>
                    <a:ext uri="{9D8B030D-6E8A-4147-A177-3AD203B41FA5}">
                      <a16:colId xmlns:a16="http://schemas.microsoft.com/office/drawing/2014/main" val="4061053787"/>
                    </a:ext>
                  </a:extLst>
                </a:gridCol>
                <a:gridCol w="2666210">
                  <a:extLst>
                    <a:ext uri="{9D8B030D-6E8A-4147-A177-3AD203B41FA5}">
                      <a16:colId xmlns:a16="http://schemas.microsoft.com/office/drawing/2014/main" val="661144880"/>
                    </a:ext>
                  </a:extLst>
                </a:gridCol>
              </a:tblGrid>
              <a:tr h="3410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 dirty="0">
                          <a:effectLst/>
                        </a:rPr>
                        <a:t>Naziv aktivnosti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>
                          <a:effectLst/>
                        </a:rPr>
                        <a:t>Tjedni broj sati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>
                          <a:effectLst/>
                        </a:rPr>
                        <a:t>Godišnji broj sati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>
                          <a:effectLst/>
                        </a:rPr>
                        <a:t>Nositelji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extLst>
                  <a:ext uri="{0D108BD9-81ED-4DB2-BD59-A6C34878D82A}">
                    <a16:rowId xmlns:a16="http://schemas.microsoft.com/office/drawing/2014/main" val="3513747920"/>
                  </a:ext>
                </a:extLst>
              </a:tr>
              <a:tr h="4262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</a:rPr>
                        <a:t>Mali stvaraoci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1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35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Sandra Periša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extLst>
                  <a:ext uri="{0D108BD9-81ED-4DB2-BD59-A6C34878D82A}">
                    <a16:rowId xmlns:a16="http://schemas.microsoft.com/office/drawing/2014/main" val="1891915008"/>
                  </a:ext>
                </a:extLst>
              </a:tr>
              <a:tr h="38207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 dirty="0">
                          <a:effectLst/>
                        </a:rPr>
                        <a:t>Dramsko-recitatorska skupina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</a:rPr>
                        <a:t>1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</a:rPr>
                        <a:t>35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Lovorka Živković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extLst>
                  <a:ext uri="{0D108BD9-81ED-4DB2-BD59-A6C34878D82A}">
                    <a16:rowId xmlns:a16="http://schemas.microsoft.com/office/drawing/2014/main" val="1563099197"/>
                  </a:ext>
                </a:extLst>
              </a:tr>
              <a:tr h="39351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000" dirty="0" smtClean="0">
                          <a:effectLst/>
                        </a:rPr>
                        <a:t>Ekološka grupa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1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</a:rPr>
                        <a:t>35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000" dirty="0" smtClean="0">
                          <a:effectLst/>
                        </a:rPr>
                        <a:t>Sanja </a:t>
                      </a:r>
                      <a:r>
                        <a:rPr lang="hr-HR" sz="1000" dirty="0" err="1" smtClean="0">
                          <a:effectLst/>
                        </a:rPr>
                        <a:t>Celić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extLst>
                  <a:ext uri="{0D108BD9-81ED-4DB2-BD59-A6C34878D82A}">
                    <a16:rowId xmlns:a16="http://schemas.microsoft.com/office/drawing/2014/main" val="1193469455"/>
                  </a:ext>
                </a:extLst>
              </a:tr>
              <a:tr h="3879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>
                          <a:effectLst/>
                        </a:rPr>
                        <a:t>Domaćinstvo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1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35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</a:rPr>
                        <a:t>Gordana </a:t>
                      </a:r>
                      <a:r>
                        <a:rPr lang="hr-HR" sz="1000" dirty="0" err="1">
                          <a:effectLst/>
                        </a:rPr>
                        <a:t>Ledenko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extLst>
                  <a:ext uri="{0D108BD9-81ED-4DB2-BD59-A6C34878D82A}">
                    <a16:rowId xmlns:a16="http://schemas.microsoft.com/office/drawing/2014/main" val="1451439094"/>
                  </a:ext>
                </a:extLst>
              </a:tr>
              <a:tr h="5132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 dirty="0" smtClean="0">
                          <a:effectLst/>
                        </a:rPr>
                        <a:t>Klub društvenih igara</a:t>
                      </a:r>
                      <a:endParaRPr lang="hr-HR" sz="10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</a:p>
                  </a:txBody>
                  <a:tcPr marL="42628" marR="4262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</a:rPr>
                        <a:t>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</a:p>
                  </a:txBody>
                  <a:tcPr marL="42628" marR="4262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</a:rPr>
                        <a:t>35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</a:p>
                  </a:txBody>
                  <a:tcPr marL="42628" marR="4262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</a:rPr>
                        <a:t>Zvonka Babić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extLst>
                  <a:ext uri="{0D108BD9-81ED-4DB2-BD59-A6C34878D82A}">
                    <a16:rowId xmlns:a16="http://schemas.microsoft.com/office/drawing/2014/main" val="3090412645"/>
                  </a:ext>
                </a:extLst>
              </a:tr>
              <a:tr h="3899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>
                          <a:effectLst/>
                        </a:rPr>
                        <a:t>Pjevački zbor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1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35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000" dirty="0" smtClean="0">
                          <a:effectLst/>
                        </a:rPr>
                        <a:t>Tea Slavica Bačić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extLst>
                  <a:ext uri="{0D108BD9-81ED-4DB2-BD59-A6C34878D82A}">
                    <a16:rowId xmlns:a16="http://schemas.microsoft.com/office/drawing/2014/main" val="4133399402"/>
                  </a:ext>
                </a:extLst>
              </a:tr>
              <a:tr h="45469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>
                          <a:effectLst/>
                        </a:rPr>
                        <a:t>ŠŠK (rukomet, nogomet, stolni tenis, kros, šah)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>
                          <a:effectLst/>
                        </a:rPr>
                        <a:t> 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2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70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000" dirty="0" smtClean="0">
                          <a:effectLst/>
                        </a:rPr>
                        <a:t>Toni </a:t>
                      </a:r>
                      <a:r>
                        <a:rPr lang="hr-HR" sz="1000" dirty="0" err="1" smtClean="0">
                          <a:effectLst/>
                        </a:rPr>
                        <a:t>Skelin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extLst>
                  <a:ext uri="{0D108BD9-81ED-4DB2-BD59-A6C34878D82A}">
                    <a16:rowId xmlns:a16="http://schemas.microsoft.com/office/drawing/2014/main" val="941439628"/>
                  </a:ext>
                </a:extLst>
              </a:tr>
              <a:tr h="3358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>
                          <a:effectLst/>
                        </a:rPr>
                        <a:t>Estetsko uređenje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1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>
                          <a:effectLst/>
                        </a:rPr>
                        <a:t>35</a:t>
                      </a:r>
                      <a:endParaRPr lang="hr-HR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</a:rPr>
                        <a:t>Manuela </a:t>
                      </a:r>
                      <a:r>
                        <a:rPr lang="hr-HR" sz="1000" dirty="0" err="1">
                          <a:effectLst/>
                        </a:rPr>
                        <a:t>Srdarev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extLst>
                  <a:ext uri="{0D108BD9-81ED-4DB2-BD59-A6C34878D82A}">
                    <a16:rowId xmlns:a16="http://schemas.microsoft.com/office/drawing/2014/main" val="1324094967"/>
                  </a:ext>
                </a:extLst>
              </a:tr>
              <a:tr h="6648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 dirty="0">
                          <a:effectLst/>
                        </a:rPr>
                        <a:t>Vjeronaučna olimpijada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  <a:r>
                        <a:rPr lang="hr-HR" sz="1000" dirty="0" smtClean="0">
                          <a:effectLst/>
                        </a:rPr>
                        <a:t>Biblijska igraonica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 dirty="0" smtClean="0">
                          <a:effectLst/>
                        </a:rPr>
                        <a:t>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hr-HR" sz="10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 dirty="0" smtClean="0">
                          <a:effectLst/>
                        </a:rPr>
                        <a:t>70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hr-HR" sz="10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35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+mn-lt"/>
                        </a:rPr>
                        <a:t>Zoran </a:t>
                      </a:r>
                      <a:r>
                        <a:rPr lang="hr-HR" sz="1000" dirty="0" err="1" smtClean="0">
                          <a:effectLst/>
                          <a:latin typeface="+mn-lt"/>
                        </a:rPr>
                        <a:t>Šimunac</a:t>
                      </a:r>
                      <a:endParaRPr lang="hr-HR" sz="1000" dirty="0" smtClean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hr-HR" sz="1000" dirty="0" smtClean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000" dirty="0" smtClean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Vlasta Ivić</a:t>
                      </a:r>
                      <a:endParaRPr lang="hr-HR" sz="1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extLst>
                  <a:ext uri="{0D108BD9-81ED-4DB2-BD59-A6C34878D82A}">
                    <a16:rowId xmlns:a16="http://schemas.microsoft.com/office/drawing/2014/main" val="976274094"/>
                  </a:ext>
                </a:extLst>
              </a:tr>
              <a:tr h="3358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  <a:tabLst>
                          <a:tab pos="2109470" algn="l"/>
                        </a:tabLst>
                      </a:pPr>
                      <a:r>
                        <a:rPr lang="hr-HR" sz="1000" dirty="0">
                          <a:effectLst/>
                        </a:rPr>
                        <a:t>Mali </a:t>
                      </a:r>
                      <a:r>
                        <a:rPr lang="hr-HR" sz="1000" dirty="0" smtClean="0">
                          <a:effectLst/>
                        </a:rPr>
                        <a:t>Englezi</a:t>
                      </a:r>
                      <a:endParaRPr lang="hr-H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 b="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 b="0" dirty="0">
                          <a:effectLst/>
                        </a:rPr>
                        <a:t>1</a:t>
                      </a:r>
                      <a:endParaRPr lang="hr-HR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 b="0" dirty="0">
                          <a:effectLst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hr-HR" sz="1000" b="0" dirty="0">
                          <a:effectLst/>
                        </a:rPr>
                        <a:t>35</a:t>
                      </a:r>
                      <a:endParaRPr lang="hr-HR" sz="1000" b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hr-HR" sz="1000" dirty="0" smtClean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000" dirty="0" smtClean="0">
                          <a:effectLst/>
                          <a:latin typeface="+mn-lt"/>
                        </a:rPr>
                        <a:t>Roberta </a:t>
                      </a:r>
                      <a:r>
                        <a:rPr lang="hr-HR" sz="1000" dirty="0" err="1" smtClean="0">
                          <a:effectLst/>
                          <a:latin typeface="+mn-lt"/>
                        </a:rPr>
                        <a:t>Čirjak</a:t>
                      </a:r>
                      <a:endParaRPr lang="hr-HR" sz="1000" dirty="0">
                        <a:effectLst/>
                        <a:latin typeface="+mn-lt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hr-HR" sz="1000" dirty="0">
                          <a:effectLst/>
                          <a:latin typeface="+mn-lt"/>
                        </a:rPr>
                        <a:t> </a:t>
                      </a:r>
                      <a:endParaRPr lang="hr-HR" sz="10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42628" marR="42628" marT="0" marB="0"/>
                </a:tc>
                <a:extLst>
                  <a:ext uri="{0D108BD9-81ED-4DB2-BD59-A6C34878D82A}">
                    <a16:rowId xmlns:a16="http://schemas.microsoft.com/office/drawing/2014/main" val="10103778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452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" dirty="0" smtClean="0"/>
              <a:t>Izvanučionička nastava</a:t>
            </a:r>
            <a:endParaRPr lang="en-US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hr-HR" sz="2000" b="1" u="sng" dirty="0" smtClean="0"/>
              <a:t>Terenska nastava:</a:t>
            </a:r>
          </a:p>
          <a:p>
            <a:r>
              <a:rPr lang="hr-HR" sz="1800" b="1" i="1" dirty="0" smtClean="0"/>
              <a:t>Šetnja kroz godišnja doba</a:t>
            </a:r>
            <a:r>
              <a:rPr lang="hr-HR" sz="1800" i="1" dirty="0" smtClean="0"/>
              <a:t>; učenici od 1.-4.razreda i učiteljice</a:t>
            </a:r>
          </a:p>
          <a:p>
            <a:r>
              <a:rPr lang="hr-HR" sz="1800" b="1" i="1" dirty="0" smtClean="0"/>
              <a:t>Dušni dan-posjet mjesnom groblju</a:t>
            </a:r>
            <a:r>
              <a:rPr lang="hr-HR" sz="1800" i="1" dirty="0" smtClean="0"/>
              <a:t>; učenici i učiteljice, pedagoginja</a:t>
            </a:r>
          </a:p>
          <a:p>
            <a:r>
              <a:rPr lang="hr-HR" sz="1800" b="1" i="1" dirty="0" smtClean="0"/>
              <a:t>Posjet kinu</a:t>
            </a:r>
            <a:r>
              <a:rPr lang="hr-HR" sz="1800" i="1" dirty="0" smtClean="0"/>
              <a:t>; učenici od 1.-8.,razrednici, učiteljica hrvatskog jezika i pedagoginja</a:t>
            </a:r>
          </a:p>
          <a:p>
            <a:r>
              <a:rPr lang="hr-HR" sz="1800" b="1" i="1" dirty="0" smtClean="0"/>
              <a:t>NP Krka</a:t>
            </a:r>
            <a:r>
              <a:rPr lang="hr-HR" sz="1800" i="1" dirty="0" smtClean="0"/>
              <a:t>; učenici od 1.-8., učiteljice, predmetni učitelji i pedagoginja</a:t>
            </a:r>
          </a:p>
          <a:p>
            <a:r>
              <a:rPr lang="hr-HR" sz="1800" b="1" i="1" dirty="0" smtClean="0"/>
              <a:t>Posjet Šibeniku</a:t>
            </a:r>
            <a:r>
              <a:rPr lang="hr-HR" sz="1800" i="1" dirty="0" smtClean="0"/>
              <a:t>: posjet županu, tvrđave, meteorološka stanica, zvjezdarnica,  muzej, posjet srednjim školama; učenici od 1.-8.r., učiteljice, predmetni učitelji i pedagoginja</a:t>
            </a:r>
          </a:p>
          <a:p>
            <a:endParaRPr lang="hr-HR" sz="1600" b="1" i="1" dirty="0" smtClean="0"/>
          </a:p>
          <a:p>
            <a:endParaRPr lang="hr-HR" sz="1600" b="1" i="1" dirty="0"/>
          </a:p>
          <a:p>
            <a:endParaRPr lang="hr-HR" sz="1600" i="1" dirty="0"/>
          </a:p>
        </p:txBody>
      </p:sp>
    </p:spTree>
    <p:extLst>
      <p:ext uri="{BB962C8B-B14F-4D97-AF65-F5344CB8AC3E}">
        <p14:creationId xmlns:p14="http://schemas.microsoft.com/office/powerpoint/2010/main" val="400361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1800" b="1" i="1" dirty="0" smtClean="0"/>
              <a:t>Benkovac-</a:t>
            </a:r>
            <a:r>
              <a:rPr lang="hr-HR" sz="1800" i="1" dirty="0" smtClean="0"/>
              <a:t>terenska, 6. i 7.razred i razrednice</a:t>
            </a:r>
            <a:endParaRPr lang="hr-HR" sz="1800" b="1" i="1" dirty="0" smtClean="0"/>
          </a:p>
          <a:p>
            <a:r>
              <a:rPr lang="hr-HR" sz="1800" b="1" i="1" dirty="0" smtClean="0"/>
              <a:t>Sigurnost u prometu</a:t>
            </a:r>
            <a:r>
              <a:rPr lang="hr-HR" sz="1800" i="1" dirty="0" smtClean="0"/>
              <a:t>-natjecanje u poznavanju prometnih pravila i vožnja biciklom, učenici 5.razreda i učitelj tehničke kulture</a:t>
            </a:r>
          </a:p>
          <a:p>
            <a:r>
              <a:rPr lang="hr-HR" sz="1800" b="1" i="1" dirty="0" smtClean="0"/>
              <a:t>Festival znanosti-</a:t>
            </a:r>
            <a:r>
              <a:rPr lang="hr-HR" sz="1800" i="1" dirty="0" smtClean="0"/>
              <a:t>Šibenik</a:t>
            </a:r>
            <a:r>
              <a:rPr lang="hr-HR" sz="1800" b="1" i="1" dirty="0" smtClean="0"/>
              <a:t>-</a:t>
            </a:r>
            <a:r>
              <a:rPr lang="hr-HR" sz="1800" i="1" dirty="0" smtClean="0"/>
              <a:t>matematičke</a:t>
            </a:r>
            <a:r>
              <a:rPr lang="hr-HR" sz="1800" b="1" i="1" dirty="0" smtClean="0"/>
              <a:t> </a:t>
            </a:r>
            <a:r>
              <a:rPr lang="hr-HR" sz="1800" i="1" dirty="0" smtClean="0"/>
              <a:t>radionice,</a:t>
            </a:r>
            <a:r>
              <a:rPr lang="hr-HR" sz="1800" i="1" dirty="0"/>
              <a:t> učenici od 5.-8.razreda i učiteljica matematike</a:t>
            </a:r>
            <a:endParaRPr lang="hr-HR" sz="1800" b="1" i="1" dirty="0"/>
          </a:p>
          <a:p>
            <a:endParaRPr lang="hr-HR" sz="1800" i="1" dirty="0"/>
          </a:p>
        </p:txBody>
      </p:sp>
    </p:spTree>
    <p:extLst>
      <p:ext uri="{BB962C8B-B14F-4D97-AF65-F5344CB8AC3E}">
        <p14:creationId xmlns:p14="http://schemas.microsoft.com/office/powerpoint/2010/main" val="169519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endParaRPr lang="en-US" dirty="0"/>
          </a:p>
        </p:txBody>
      </p:sp>
      <p:sp>
        <p:nvSpPr>
          <p:cNvPr id="3" name="Rezervirano mjesto za sadržaj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>
              <a:buNone/>
            </a:pPr>
            <a:r>
              <a:rPr lang="hr-HR" sz="2000" b="1" u="sng" dirty="0" smtClean="0"/>
              <a:t>Jednodnevni izleti:</a:t>
            </a:r>
          </a:p>
          <a:p>
            <a:r>
              <a:rPr lang="hr-HR" sz="2000" b="1" i="1" dirty="0" err="1" smtClean="0"/>
              <a:t>Vranjsko</a:t>
            </a:r>
            <a:r>
              <a:rPr lang="hr-HR" sz="2000" b="1" i="1" dirty="0" smtClean="0"/>
              <a:t> jezero, Biograd, </a:t>
            </a:r>
            <a:r>
              <a:rPr lang="hr-HR" sz="2000" i="1" dirty="0" smtClean="0"/>
              <a:t>učenici od 1.-7.razreda i razrednici</a:t>
            </a:r>
          </a:p>
          <a:p>
            <a:r>
              <a:rPr lang="hr-HR" sz="2000" b="1" i="1" dirty="0" smtClean="0"/>
              <a:t>Estuarij Krke, </a:t>
            </a:r>
            <a:r>
              <a:rPr lang="hr-HR" sz="2000" i="1" dirty="0" smtClean="0"/>
              <a:t>učenici 8.razreda, učitelj Ivan Musić i učiteljica Zvonka Babić</a:t>
            </a:r>
            <a:endParaRPr lang="en-US" sz="2000" b="1" i="1" dirty="0"/>
          </a:p>
        </p:txBody>
      </p:sp>
    </p:spTree>
    <p:extLst>
      <p:ext uri="{BB962C8B-B14F-4D97-AF65-F5344CB8AC3E}">
        <p14:creationId xmlns:p14="http://schemas.microsoft.com/office/powerpoint/2010/main" val="236976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hr" sz="2400" b="1" u="sng" dirty="0" smtClean="0"/>
              <a:t>Višednevni izleti</a:t>
            </a:r>
            <a:endParaRPr lang="en-US" sz="2400" b="1" u="sng" dirty="0"/>
          </a:p>
        </p:txBody>
      </p:sp>
      <p:sp>
        <p:nvSpPr>
          <p:cNvPr id="3" name="Rezervirano mjesto za sadržaj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r>
              <a:rPr lang="hr-HR" b="1" i="1" dirty="0" smtClean="0"/>
              <a:t>Posjet </a:t>
            </a:r>
            <a:r>
              <a:rPr lang="hr-HR" b="1" i="1" dirty="0"/>
              <a:t>Vukovaru</a:t>
            </a:r>
            <a:r>
              <a:rPr lang="hr-HR" i="1" dirty="0"/>
              <a:t>; učenici 8.r. i </a:t>
            </a:r>
            <a:r>
              <a:rPr lang="hr-HR" i="1" dirty="0" smtClean="0"/>
              <a:t>razrednica Sanka Matić  Stipaničev</a:t>
            </a:r>
          </a:p>
          <a:p>
            <a:r>
              <a:rPr lang="hr-HR" b="1" i="1" dirty="0" smtClean="0"/>
              <a:t>Škola u prirodi; </a:t>
            </a:r>
            <a:r>
              <a:rPr lang="hr-HR" i="1" dirty="0" smtClean="0"/>
              <a:t>učenici 4.razreda i razrednica Lovorka Živković</a:t>
            </a:r>
          </a:p>
          <a:p>
            <a:r>
              <a:rPr lang="hr-HR" b="1" i="1" dirty="0" smtClean="0"/>
              <a:t>Austrija; </a:t>
            </a:r>
            <a:r>
              <a:rPr lang="hr-HR" i="1" dirty="0" smtClean="0"/>
              <a:t>učenici</a:t>
            </a:r>
            <a:r>
              <a:rPr lang="hr-HR" b="1" i="1" dirty="0" smtClean="0"/>
              <a:t> </a:t>
            </a:r>
            <a:r>
              <a:rPr lang="hr-HR" i="1" dirty="0" smtClean="0"/>
              <a:t>6., 7. i 8. razreda i učiteljica Marina </a:t>
            </a:r>
            <a:r>
              <a:rPr lang="hr-HR" i="1" dirty="0" err="1" smtClean="0"/>
              <a:t>Baradić</a:t>
            </a:r>
            <a:endParaRPr lang="hr" i="1" dirty="0" smtClean="0"/>
          </a:p>
          <a:p>
            <a:endParaRPr lang="hr-HR" b="1" i="1" dirty="0" smtClean="0"/>
          </a:p>
          <a:p>
            <a:pPr marL="0" indent="0">
              <a:buNone/>
            </a:pPr>
            <a:r>
              <a:rPr lang="hr-HR" b="1" i="1" dirty="0" smtClean="0"/>
              <a:t> 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596815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r" dirty="0" smtClean="0"/>
              <a:t>Međupredmetne teme</a:t>
            </a:r>
            <a:endParaRPr lang="en-US" dirty="0"/>
          </a:p>
        </p:txBody>
      </p:sp>
      <p:sp>
        <p:nvSpPr>
          <p:cNvPr id="3" name="Rezervirano mjesto za sadržaj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hr-HR" sz="2000" dirty="0" smtClean="0"/>
              <a:t>Rujanski rat</a:t>
            </a:r>
          </a:p>
          <a:p>
            <a:pPr rtl="0"/>
            <a:r>
              <a:rPr lang="hr-HR" sz="2000" dirty="0" smtClean="0"/>
              <a:t>Dan kravate</a:t>
            </a:r>
          </a:p>
          <a:p>
            <a:pPr rtl="0"/>
            <a:r>
              <a:rPr lang="hr-HR" sz="2000" dirty="0" smtClean="0"/>
              <a:t>Dani kruha</a:t>
            </a:r>
          </a:p>
          <a:p>
            <a:pPr rtl="0"/>
            <a:r>
              <a:rPr lang="hr-HR" sz="2000" dirty="0" smtClean="0"/>
              <a:t>Sjećanje na žrtvu Vukovara i </a:t>
            </a:r>
            <a:r>
              <a:rPr lang="hr-HR" sz="2000" dirty="0" err="1" smtClean="0"/>
              <a:t>Škabrnje</a:t>
            </a:r>
            <a:endParaRPr lang="hr-HR" sz="2000" dirty="0" smtClean="0"/>
          </a:p>
          <a:p>
            <a:pPr rtl="0"/>
            <a:r>
              <a:rPr lang="hr-HR" sz="2000" dirty="0" smtClean="0"/>
              <a:t>Međunarodni dan </a:t>
            </a:r>
            <a:r>
              <a:rPr lang="hr-HR" sz="2000" dirty="0" smtClean="0"/>
              <a:t>tolerancije</a:t>
            </a:r>
          </a:p>
          <a:p>
            <a:pPr rtl="0"/>
            <a:r>
              <a:rPr lang="hr-HR" sz="2000" dirty="0" smtClean="0"/>
              <a:t>Dan očeva</a:t>
            </a:r>
            <a:endParaRPr lang="hr-HR" sz="2000" dirty="0" smtClean="0"/>
          </a:p>
          <a:p>
            <a:pPr rtl="0"/>
            <a:r>
              <a:rPr lang="hr-HR" sz="2000" dirty="0" smtClean="0"/>
              <a:t>Dan </a:t>
            </a:r>
            <a:r>
              <a:rPr lang="hr-HR" sz="2000" dirty="0" smtClean="0"/>
              <a:t>žena i praznik rada</a:t>
            </a:r>
          </a:p>
        </p:txBody>
      </p:sp>
    </p:spTree>
    <p:extLst>
      <p:ext uri="{BB962C8B-B14F-4D97-AF65-F5344CB8AC3E}">
        <p14:creationId xmlns:p14="http://schemas.microsoft.com/office/powerpoint/2010/main" val="148406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000" dirty="0" smtClean="0"/>
              <a:t>Mjesec hrvatske knjige</a:t>
            </a:r>
          </a:p>
          <a:p>
            <a:r>
              <a:rPr lang="hr-HR" sz="2000" dirty="0" smtClean="0"/>
              <a:t>Mjesec školskih knjižnica</a:t>
            </a:r>
          </a:p>
          <a:p>
            <a:r>
              <a:rPr lang="hr-HR" sz="2000" dirty="0"/>
              <a:t>Sv. Nikola</a:t>
            </a:r>
          </a:p>
          <a:p>
            <a:r>
              <a:rPr lang="hr-HR" sz="2000" dirty="0" smtClean="0"/>
              <a:t>Međunarodni dan sjećanja na žrtve holokausta</a:t>
            </a:r>
          </a:p>
          <a:p>
            <a:r>
              <a:rPr lang="hr-HR" sz="2000" dirty="0" smtClean="0"/>
              <a:t>Večer matematike</a:t>
            </a:r>
          </a:p>
          <a:p>
            <a:r>
              <a:rPr lang="hr-HR" sz="2000" dirty="0" smtClean="0"/>
              <a:t>Valentinovo</a:t>
            </a:r>
            <a:endParaRPr lang="hr-HR" sz="2000" dirty="0" smtClean="0"/>
          </a:p>
          <a:p>
            <a:r>
              <a:rPr lang="hr-HR" sz="2000" dirty="0"/>
              <a:t>Dan ružičastih majica</a:t>
            </a:r>
            <a:endParaRPr lang="en-US" sz="2000" dirty="0"/>
          </a:p>
          <a:p>
            <a:r>
              <a:rPr lang="hr-HR" sz="2000" dirty="0" smtClean="0"/>
              <a:t>Maškare</a:t>
            </a:r>
            <a:endParaRPr lang="hr-HR" sz="2000" dirty="0"/>
          </a:p>
        </p:txBody>
      </p:sp>
    </p:spTree>
    <p:extLst>
      <p:ext uri="{BB962C8B-B14F-4D97-AF65-F5344CB8AC3E}">
        <p14:creationId xmlns:p14="http://schemas.microsoft.com/office/powerpoint/2010/main" val="3671591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000" dirty="0" smtClean="0"/>
              <a:t>Obilježavanje broja PI</a:t>
            </a:r>
          </a:p>
          <a:p>
            <a:r>
              <a:rPr lang="hr-HR" sz="2000" dirty="0" smtClean="0"/>
              <a:t>Svjetski dan šuma</a:t>
            </a:r>
          </a:p>
          <a:p>
            <a:r>
              <a:rPr lang="hr-HR" sz="2000" dirty="0" smtClean="0"/>
              <a:t>Svjetski dan voda</a:t>
            </a:r>
          </a:p>
          <a:p>
            <a:r>
              <a:rPr lang="hr-HR" sz="2000" dirty="0" smtClean="0"/>
              <a:t>Meteorološki dan</a:t>
            </a:r>
          </a:p>
          <a:p>
            <a:r>
              <a:rPr lang="hr-HR" sz="2000" dirty="0" smtClean="0"/>
              <a:t>Uskrs</a:t>
            </a:r>
          </a:p>
          <a:p>
            <a:r>
              <a:rPr lang="hr-HR" sz="2000" dirty="0" smtClean="0"/>
              <a:t>Dan planeta Zemlje</a:t>
            </a:r>
          </a:p>
          <a:p>
            <a:r>
              <a:rPr lang="hr-HR" sz="2000" dirty="0" smtClean="0"/>
              <a:t>Noć knjige</a:t>
            </a:r>
          </a:p>
          <a:p>
            <a:r>
              <a:rPr lang="hr-HR" sz="2000" dirty="0" smtClean="0"/>
              <a:t>Dan hrvatske knjige</a:t>
            </a:r>
            <a:endParaRPr lang="hr-HR" sz="2000" dirty="0"/>
          </a:p>
        </p:txBody>
      </p:sp>
    </p:spTree>
    <p:extLst>
      <p:ext uri="{BB962C8B-B14F-4D97-AF65-F5344CB8AC3E}">
        <p14:creationId xmlns:p14="http://schemas.microsoft.com/office/powerpoint/2010/main" val="3878678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Projekti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000" dirty="0" smtClean="0"/>
              <a:t>Međunarodni dan starijih osoba</a:t>
            </a:r>
          </a:p>
          <a:p>
            <a:r>
              <a:rPr lang="hr-HR" sz="2000" dirty="0" smtClean="0"/>
              <a:t>Roditelj suradnik</a:t>
            </a:r>
          </a:p>
          <a:p>
            <a:r>
              <a:rPr lang="hr-HR" sz="2000" dirty="0" smtClean="0"/>
              <a:t>Ljepši okoliš za sve</a:t>
            </a:r>
          </a:p>
          <a:p>
            <a:r>
              <a:rPr lang="hr-HR" sz="2000" dirty="0" smtClean="0"/>
              <a:t>100.dan škole</a:t>
            </a:r>
          </a:p>
          <a:p>
            <a:r>
              <a:rPr lang="hr-HR" sz="2000" dirty="0" smtClean="0"/>
              <a:t>Čitam tebi, čitam sebi</a:t>
            </a:r>
          </a:p>
          <a:p>
            <a:r>
              <a:rPr lang="hr-HR" sz="2000" dirty="0" smtClean="0"/>
              <a:t>Školski medni dan</a:t>
            </a:r>
          </a:p>
          <a:p>
            <a:r>
              <a:rPr lang="hr-HR" sz="2000" dirty="0" smtClean="0"/>
              <a:t>Solidarnost na djelu</a:t>
            </a:r>
          </a:p>
          <a:p>
            <a:r>
              <a:rPr lang="hr-HR" sz="2000" dirty="0" smtClean="0"/>
              <a:t>Marijini obroci</a:t>
            </a:r>
          </a:p>
          <a:p>
            <a:endParaRPr lang="hr-HR" sz="2000" dirty="0" smtClean="0"/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28560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2000" dirty="0" err="1" smtClean="0"/>
              <a:t>Sudoku</a:t>
            </a:r>
            <a:r>
              <a:rPr lang="hr-HR" sz="2000" dirty="0" smtClean="0"/>
              <a:t>-rješavanje </a:t>
            </a:r>
            <a:r>
              <a:rPr lang="hr-HR" sz="2000" dirty="0" smtClean="0"/>
              <a:t>logičkih i problemskih zadataka</a:t>
            </a:r>
          </a:p>
          <a:p>
            <a:r>
              <a:rPr lang="hr-HR" sz="2000" dirty="0" smtClean="0"/>
              <a:t>Klokan </a:t>
            </a:r>
            <a:r>
              <a:rPr lang="hr-HR" sz="2000" dirty="0"/>
              <a:t>bez </a:t>
            </a:r>
            <a:r>
              <a:rPr lang="hr-HR" sz="2000" dirty="0" smtClean="0"/>
              <a:t>granica</a:t>
            </a:r>
          </a:p>
          <a:p>
            <a:r>
              <a:rPr lang="hr-HR" sz="2000" dirty="0" err="1" smtClean="0"/>
              <a:t>EcoBond</a:t>
            </a:r>
            <a:r>
              <a:rPr lang="hr-HR" sz="2000" dirty="0" smtClean="0"/>
              <a:t> 008 – program neformalnog obrazovanja za djecu</a:t>
            </a:r>
            <a:endParaRPr lang="hr-HR" sz="2000" dirty="0"/>
          </a:p>
          <a:p>
            <a:endParaRPr lang="hr-HR" sz="2000" dirty="0"/>
          </a:p>
          <a:p>
            <a:endParaRPr lang="hr-HR" sz="2000" dirty="0"/>
          </a:p>
        </p:txBody>
      </p:sp>
    </p:spTree>
    <p:extLst>
      <p:ext uri="{BB962C8B-B14F-4D97-AF65-F5344CB8AC3E}">
        <p14:creationId xmlns:p14="http://schemas.microsoft.com/office/powerpoint/2010/main" val="3851833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ezentacija sa željama za uspješan povratak u školu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miter lim="800000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5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26628367_TF03460615" id="{89A5C3A4-B140-4DF8-B234-8F3F45E40FD0}" vid="{836287E5-55B8-48E9-89BB-A1B737339B19}"/>
    </a:ext>
  </a:extLst>
</a:theme>
</file>

<file path=ppt/theme/theme2.xml><?xml version="1.0" encoding="utf-8"?>
<a:theme xmlns:a="http://schemas.openxmlformats.org/drawingml/2006/main" name="Tema sustava Offic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sustava Offic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Prezentacija sa željama za uspješan povratak u školu</Template>
  <TotalTime>229</TotalTime>
  <Words>358</Words>
  <Application>Microsoft Office PowerPoint</Application>
  <PresentationFormat>Prilagođeno</PresentationFormat>
  <Paragraphs>318</Paragraphs>
  <Slides>15</Slides>
  <Notes>10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Times New Roman</vt:lpstr>
      <vt:lpstr>Prezentacija sa željama za uspješan povratak u školu</vt:lpstr>
      <vt:lpstr>Kurikulum  OŠ Čista Velika</vt:lpstr>
      <vt:lpstr>Planirane aktivnosti</vt:lpstr>
      <vt:lpstr>Izborna nastava</vt:lpstr>
      <vt:lpstr>Dodatna nastava</vt:lpstr>
      <vt:lpstr>Dopunska nastava</vt:lpstr>
      <vt:lpstr>Izvannastavne aktivnosti</vt:lpstr>
      <vt:lpstr>Izvanučionička nastava</vt:lpstr>
      <vt:lpstr>PowerPoint prezentacija</vt:lpstr>
      <vt:lpstr>PowerPoint prezentacija</vt:lpstr>
      <vt:lpstr>Višednevni izleti</vt:lpstr>
      <vt:lpstr>Međupredmetne teme</vt:lpstr>
      <vt:lpstr>PowerPoint prezentacija</vt:lpstr>
      <vt:lpstr>PowerPoint prezentacija</vt:lpstr>
      <vt:lpstr>Projekti</vt:lpstr>
      <vt:lpstr>PowerPoint prezentacija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Kurikulum  OŠ Čista Velika</dc:title>
  <dc:creator>Andrijana Šunjara</dc:creator>
  <cp:lastModifiedBy>Andrijana Šunjara</cp:lastModifiedBy>
  <cp:revision>30</cp:revision>
  <dcterms:created xsi:type="dcterms:W3CDTF">2022-10-03T07:27:01Z</dcterms:created>
  <dcterms:modified xsi:type="dcterms:W3CDTF">2026-09-30T08:59:12Z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74068100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