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 smtClean="0"/>
              <a:t>Kliknite da biste uredili stil podnaslova matrice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C1577-75D1-4C7B-BAC8-03581C6E0B73}" type="datetimeFigureOut">
              <a:rPr lang="hr-HR" smtClean="0"/>
              <a:t>12.10.2026.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AECEE-80E5-4586-8B55-05331BDEC30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45621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C1577-75D1-4C7B-BAC8-03581C6E0B73}" type="datetimeFigureOut">
              <a:rPr lang="hr-HR" smtClean="0"/>
              <a:t>12.10.2026.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AECEE-80E5-4586-8B55-05331BDEC30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59571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C1577-75D1-4C7B-BAC8-03581C6E0B73}" type="datetimeFigureOut">
              <a:rPr lang="hr-HR" smtClean="0"/>
              <a:t>12.10.2026.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AECEE-80E5-4586-8B55-05331BDEC30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05627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C1577-75D1-4C7B-BAC8-03581C6E0B73}" type="datetimeFigureOut">
              <a:rPr lang="hr-HR" smtClean="0"/>
              <a:t>12.10.2026.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AECEE-80E5-4586-8B55-05331BDEC30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03944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C1577-75D1-4C7B-BAC8-03581C6E0B73}" type="datetimeFigureOut">
              <a:rPr lang="hr-HR" smtClean="0"/>
              <a:t>12.10.2026.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AECEE-80E5-4586-8B55-05331BDEC30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23161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C1577-75D1-4C7B-BAC8-03581C6E0B73}" type="datetimeFigureOut">
              <a:rPr lang="hr-HR" smtClean="0"/>
              <a:t>12.10.2026.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AECEE-80E5-4586-8B55-05331BDEC30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03765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C1577-75D1-4C7B-BAC8-03581C6E0B73}" type="datetimeFigureOut">
              <a:rPr lang="hr-HR" smtClean="0"/>
              <a:t>12.10.2026.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AECEE-80E5-4586-8B55-05331BDEC30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12763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C1577-75D1-4C7B-BAC8-03581C6E0B73}" type="datetimeFigureOut">
              <a:rPr lang="hr-HR" smtClean="0"/>
              <a:t>12.10.2026.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AECEE-80E5-4586-8B55-05331BDEC30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55879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C1577-75D1-4C7B-BAC8-03581C6E0B73}" type="datetimeFigureOut">
              <a:rPr lang="hr-HR" smtClean="0"/>
              <a:t>12.10.2026.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AECEE-80E5-4586-8B55-05331BDEC30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05822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C1577-75D1-4C7B-BAC8-03581C6E0B73}" type="datetimeFigureOut">
              <a:rPr lang="hr-HR" smtClean="0"/>
              <a:t>12.10.2026.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AECEE-80E5-4586-8B55-05331BDEC30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94613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C1577-75D1-4C7B-BAC8-03581C6E0B73}" type="datetimeFigureOut">
              <a:rPr lang="hr-HR" smtClean="0"/>
              <a:t>12.10.2026.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AECEE-80E5-4586-8B55-05331BDEC30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06938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CC1577-75D1-4C7B-BAC8-03581C6E0B73}" type="datetimeFigureOut">
              <a:rPr lang="hr-HR" smtClean="0"/>
              <a:t>12.10.2026.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5AECEE-80E5-4586-8B55-05331BDEC30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12772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r-HR" b="1" dirty="0" smtClean="0">
                <a:latin typeface="+mn-lt"/>
              </a:rPr>
              <a:t>Prelazak učenika iz razredne u predmetnu nastavu</a:t>
            </a:r>
            <a:endParaRPr lang="hr-HR" b="1" dirty="0">
              <a:latin typeface="+mn-lt"/>
            </a:endParaRP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endParaRPr lang="hr-HR" dirty="0" smtClean="0"/>
          </a:p>
          <a:p>
            <a:endParaRPr lang="hr-HR" dirty="0" smtClean="0"/>
          </a:p>
          <a:p>
            <a:r>
              <a:rPr lang="hr-HR" sz="2800" dirty="0" smtClean="0"/>
              <a:t>Andrijana Šunjara, prof. pedagogije</a:t>
            </a:r>
          </a:p>
          <a:p>
            <a:r>
              <a:rPr lang="hr-HR" sz="2800" dirty="0" smtClean="0"/>
              <a:t>OŠ Čista Velika</a:t>
            </a:r>
            <a:endParaRPr lang="hr-HR" sz="2800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3345" y="3807912"/>
            <a:ext cx="2476500" cy="2035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11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600" dirty="0" smtClean="0">
                <a:latin typeface="+mn-lt"/>
              </a:rPr>
              <a:t>4.razred</a:t>
            </a:r>
            <a:endParaRPr lang="hr-HR" sz="3600" dirty="0">
              <a:latin typeface="+mn-lt"/>
            </a:endParaRPr>
          </a:p>
        </p:txBody>
      </p:sp>
      <p:sp>
        <p:nvSpPr>
          <p:cNvPr id="5" name="Rezervirano mjesto sadržaja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jedna učiteljica za većinu nastavnih predmeta</a:t>
            </a:r>
          </a:p>
          <a:p>
            <a:r>
              <a:rPr lang="hr-HR" dirty="0" smtClean="0"/>
              <a:t>ista učionica</a:t>
            </a:r>
          </a:p>
          <a:p>
            <a:r>
              <a:rPr lang="hr-HR" dirty="0" smtClean="0"/>
              <a:t>fleksibilniji raspored sati</a:t>
            </a:r>
          </a:p>
          <a:p>
            <a:r>
              <a:rPr lang="hr-HR" dirty="0" smtClean="0"/>
              <a:t>kraći boravak u školi</a:t>
            </a:r>
          </a:p>
          <a:p>
            <a:r>
              <a:rPr lang="hr-HR" dirty="0" smtClean="0"/>
              <a:t>manji broj nastavnih predmeta</a:t>
            </a:r>
            <a:endParaRPr lang="hr-HR" dirty="0"/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8842" y="2825271"/>
            <a:ext cx="2901668" cy="2097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49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600" dirty="0" smtClean="0">
                <a:latin typeface="+mn-lt"/>
              </a:rPr>
              <a:t>5.razred</a:t>
            </a:r>
            <a:endParaRPr lang="hr-HR" sz="3600" dirty="0">
              <a:latin typeface="+mn-lt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n</a:t>
            </a:r>
            <a:r>
              <a:rPr lang="nn-NO" dirty="0" smtClean="0"/>
              <a:t>ovi </a:t>
            </a:r>
            <a:r>
              <a:rPr lang="nn-NO" dirty="0"/>
              <a:t>predmeti (Geografija, Povijest, Tehnička </a:t>
            </a:r>
            <a:r>
              <a:rPr lang="nn-NO" dirty="0" smtClean="0"/>
              <a:t>kultura)</a:t>
            </a:r>
            <a:endParaRPr lang="nn-NO" dirty="0"/>
          </a:p>
          <a:p>
            <a:r>
              <a:rPr lang="hr-HR" dirty="0" smtClean="0"/>
              <a:t>novi </a:t>
            </a:r>
            <a:r>
              <a:rPr lang="hr-HR" dirty="0"/>
              <a:t>učitelji (svaki sa svojim </a:t>
            </a:r>
            <a:r>
              <a:rPr lang="hr-HR" dirty="0" smtClean="0"/>
              <a:t>kriterijima)</a:t>
            </a:r>
            <a:endParaRPr lang="hr-HR" dirty="0"/>
          </a:p>
          <a:p>
            <a:r>
              <a:rPr lang="hr-HR" dirty="0" smtClean="0"/>
              <a:t>v</a:t>
            </a:r>
            <a:r>
              <a:rPr lang="it-IT" dirty="0" err="1" smtClean="0"/>
              <a:t>iše</a:t>
            </a:r>
            <a:r>
              <a:rPr lang="it-IT" dirty="0" smtClean="0"/>
              <a:t> </a:t>
            </a:r>
            <a:r>
              <a:rPr lang="it-IT" dirty="0"/>
              <a:t>sati </a:t>
            </a:r>
            <a:r>
              <a:rPr lang="it-IT" dirty="0" err="1"/>
              <a:t>provedenih</a:t>
            </a:r>
            <a:r>
              <a:rPr lang="it-IT" dirty="0"/>
              <a:t> u </a:t>
            </a:r>
            <a:r>
              <a:rPr lang="it-IT" dirty="0" err="1" smtClean="0"/>
              <a:t>školi</a:t>
            </a:r>
            <a:endParaRPr lang="it-IT" dirty="0"/>
          </a:p>
          <a:p>
            <a:r>
              <a:rPr lang="hr-HR" dirty="0" smtClean="0"/>
              <a:t>veća </a:t>
            </a:r>
            <a:r>
              <a:rPr lang="hr-HR" dirty="0"/>
              <a:t>količina gradiva za </a:t>
            </a:r>
            <a:r>
              <a:rPr lang="hr-HR" dirty="0" smtClean="0"/>
              <a:t>učenje </a:t>
            </a:r>
            <a:endParaRPr lang="hr-HR" dirty="0"/>
          </a:p>
          <a:p>
            <a:r>
              <a:rPr lang="hr-HR" dirty="0" smtClean="0"/>
              <a:t>veći </a:t>
            </a:r>
            <a:r>
              <a:rPr lang="hr-HR" dirty="0"/>
              <a:t>zahtjevi u smislu samostalnosti u </a:t>
            </a:r>
            <a:r>
              <a:rPr lang="hr-HR" dirty="0" smtClean="0"/>
              <a:t>učenju</a:t>
            </a:r>
            <a:endParaRPr lang="hr-HR" dirty="0"/>
          </a:p>
          <a:p>
            <a:r>
              <a:rPr lang="hr-HR" dirty="0" smtClean="0"/>
              <a:t>dijete </a:t>
            </a:r>
            <a:r>
              <a:rPr lang="hr-HR" dirty="0"/>
              <a:t>više vremena provodi samo dok roditelji rade, odlazi na razne aktivnosti </a:t>
            </a: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3926" y="1829594"/>
            <a:ext cx="2105025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60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600" dirty="0" smtClean="0">
                <a:latin typeface="+mn-lt"/>
              </a:rPr>
              <a:t>Promjene</a:t>
            </a:r>
            <a:endParaRPr lang="hr-HR" sz="3600" dirty="0">
              <a:latin typeface="+mn-lt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uspjeh </a:t>
            </a:r>
            <a:r>
              <a:rPr lang="hr-HR" dirty="0"/>
              <a:t>u prvom </a:t>
            </a:r>
            <a:r>
              <a:rPr lang="hr-HR" dirty="0" smtClean="0"/>
              <a:t>obrazovnom razdoblju </a:t>
            </a:r>
            <a:r>
              <a:rPr lang="hr-HR" dirty="0"/>
              <a:t>za neke učenike i roditelje je pravo razočaranje - “odlični” nisu više odlični, “vrlo dobri” nisu više vrlo dobri, a ima i onih s negativnim </a:t>
            </a:r>
            <a:r>
              <a:rPr lang="hr-HR" dirty="0" smtClean="0"/>
              <a:t>ocjenama</a:t>
            </a:r>
          </a:p>
          <a:p>
            <a:r>
              <a:rPr lang="hr-HR" dirty="0" smtClean="0"/>
              <a:t>dolazi </a:t>
            </a:r>
            <a:r>
              <a:rPr lang="hr-HR" dirty="0"/>
              <a:t>do gubitka </a:t>
            </a:r>
            <a:r>
              <a:rPr lang="hr-HR" dirty="0" smtClean="0"/>
              <a:t>motivacije</a:t>
            </a:r>
          </a:p>
          <a:p>
            <a:r>
              <a:rPr lang="hr-HR" dirty="0" smtClean="0"/>
              <a:t>negativan </a:t>
            </a:r>
            <a:r>
              <a:rPr lang="hr-HR" dirty="0"/>
              <a:t>stav prema školi i učenju -neorganiziranost, zbunjenost - teškoće u koncentraciji i </a:t>
            </a:r>
            <a:r>
              <a:rPr lang="hr-HR" dirty="0" smtClean="0"/>
              <a:t>pažnji </a:t>
            </a:r>
          </a:p>
          <a:p>
            <a:r>
              <a:rPr lang="hr-HR" dirty="0" smtClean="0"/>
              <a:t>vrijeme </a:t>
            </a:r>
            <a:r>
              <a:rPr lang="hr-HR" dirty="0" err="1"/>
              <a:t>pretpuberteta</a:t>
            </a:r>
            <a:r>
              <a:rPr lang="hr-HR" dirty="0"/>
              <a:t>, za neke </a:t>
            </a:r>
            <a:r>
              <a:rPr lang="hr-HR" dirty="0" smtClean="0"/>
              <a:t>puberteta</a:t>
            </a:r>
            <a:endParaRPr lang="hr-HR" dirty="0"/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8201" y="4302125"/>
            <a:ext cx="2276475" cy="200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25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600" dirty="0" smtClean="0">
                <a:latin typeface="+mn-lt"/>
              </a:rPr>
              <a:t>Očekivane teškoće</a:t>
            </a:r>
            <a:endParaRPr lang="hr-HR" sz="3600" dirty="0">
              <a:latin typeface="+mn-lt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dirty="0" smtClean="0"/>
              <a:t>Očekivane </a:t>
            </a:r>
            <a:r>
              <a:rPr lang="hr-HR" dirty="0"/>
              <a:t>teškoće u petom razredu imat će učenici</a:t>
            </a:r>
            <a:r>
              <a:rPr lang="hr-HR" dirty="0" smtClean="0"/>
              <a:t>:</a:t>
            </a:r>
          </a:p>
          <a:p>
            <a:r>
              <a:rPr lang="hr-HR" dirty="0" smtClean="0"/>
              <a:t> koji </a:t>
            </a:r>
            <a:r>
              <a:rPr lang="hr-HR" dirty="0"/>
              <a:t>slabije </a:t>
            </a:r>
            <a:r>
              <a:rPr lang="hr-HR" dirty="0" smtClean="0"/>
              <a:t>čitaju </a:t>
            </a:r>
          </a:p>
          <a:p>
            <a:r>
              <a:rPr lang="hr-HR" dirty="0" smtClean="0"/>
              <a:t> kojima </a:t>
            </a:r>
            <a:r>
              <a:rPr lang="hr-HR" dirty="0"/>
              <a:t>je potrebna stalna pomoć u </a:t>
            </a:r>
            <a:r>
              <a:rPr lang="hr-HR" dirty="0" smtClean="0"/>
              <a:t>učenju</a:t>
            </a:r>
          </a:p>
          <a:p>
            <a:r>
              <a:rPr lang="hr-HR" dirty="0" smtClean="0"/>
              <a:t> koji </a:t>
            </a:r>
            <a:r>
              <a:rPr lang="hr-HR" dirty="0"/>
              <a:t>nisu automatizirali računske </a:t>
            </a:r>
            <a:r>
              <a:rPr lang="hr-HR" dirty="0" smtClean="0"/>
              <a:t>operacije</a:t>
            </a:r>
          </a:p>
          <a:p>
            <a:r>
              <a:rPr lang="hr-HR" dirty="0" smtClean="0"/>
              <a:t> koji </a:t>
            </a:r>
            <a:r>
              <a:rPr lang="hr-HR" dirty="0"/>
              <a:t>nemaju razvijene radne navike </a:t>
            </a:r>
            <a:endParaRPr lang="hr-HR" dirty="0" smtClean="0"/>
          </a:p>
          <a:p>
            <a:r>
              <a:rPr lang="hr-HR" dirty="0" smtClean="0"/>
              <a:t> koji su </a:t>
            </a:r>
            <a:r>
              <a:rPr lang="hr-HR" dirty="0"/>
              <a:t>izrazito teško </a:t>
            </a:r>
            <a:r>
              <a:rPr lang="hr-HR" dirty="0" smtClean="0"/>
              <a:t>prilagodljivi </a:t>
            </a:r>
          </a:p>
          <a:p>
            <a:r>
              <a:rPr lang="hr-HR" dirty="0" smtClean="0"/>
              <a:t> oni </a:t>
            </a:r>
            <a:r>
              <a:rPr lang="hr-HR" dirty="0"/>
              <a:t>koji imaju probleme disciplinske naravi </a:t>
            </a:r>
          </a:p>
          <a:p>
            <a:endParaRPr lang="hr-HR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2880780"/>
            <a:ext cx="2517731" cy="1880470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7481" y="4761250"/>
            <a:ext cx="2838450" cy="16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61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600" dirty="0" smtClean="0">
                <a:latin typeface="+mn-lt"/>
              </a:rPr>
              <a:t>Najčešći razlozi teškoća</a:t>
            </a:r>
            <a:endParaRPr lang="hr-HR" sz="3600" dirty="0">
              <a:latin typeface="+mn-lt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  <a:p>
            <a:r>
              <a:rPr lang="hr-HR" dirty="0" smtClean="0"/>
              <a:t>želja </a:t>
            </a:r>
            <a:r>
              <a:rPr lang="hr-HR" dirty="0"/>
              <a:t>(učenika i/ili roditelja) za boljom ocjenom katkad nije praćena adekvatnim ulaganjem napora </a:t>
            </a:r>
          </a:p>
          <a:p>
            <a:r>
              <a:rPr lang="hr-HR" dirty="0" smtClean="0"/>
              <a:t>predznanje učenika</a:t>
            </a:r>
          </a:p>
          <a:p>
            <a:r>
              <a:rPr lang="hr-HR" dirty="0"/>
              <a:t>n</a:t>
            </a:r>
            <a:r>
              <a:rPr lang="hr-HR" dirty="0" smtClean="0"/>
              <a:t>esamostalnost u učenju </a:t>
            </a:r>
          </a:p>
          <a:p>
            <a:r>
              <a:rPr lang="hr-HR" dirty="0" smtClean="0"/>
              <a:t>problemi </a:t>
            </a:r>
            <a:r>
              <a:rPr lang="hr-HR" dirty="0"/>
              <a:t>u usvajanju nastavnih </a:t>
            </a:r>
            <a:r>
              <a:rPr lang="hr-HR" dirty="0" smtClean="0"/>
              <a:t>sadržaja</a:t>
            </a:r>
          </a:p>
          <a:p>
            <a:pPr marL="0" indent="0">
              <a:buNone/>
            </a:pPr>
            <a:r>
              <a:rPr lang="hr-HR" dirty="0"/>
              <a:t> </a:t>
            </a:r>
            <a:r>
              <a:rPr lang="hr-HR" dirty="0" smtClean="0"/>
              <a:t> </a:t>
            </a:r>
            <a:r>
              <a:rPr lang="hr-HR" dirty="0"/>
              <a:t>pojedinih (ili više) predmeta </a:t>
            </a:r>
          </a:p>
          <a:p>
            <a:endParaRPr lang="hr-HR" dirty="0"/>
          </a:p>
          <a:p>
            <a:pPr marL="0" indent="0">
              <a:buNone/>
            </a:pPr>
            <a:endParaRPr lang="hr-HR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8346" y="2931353"/>
            <a:ext cx="2139881" cy="2139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03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600" dirty="0" smtClean="0">
                <a:latin typeface="+mn-lt"/>
              </a:rPr>
              <a:t>Što roditelji mogu učiniti?</a:t>
            </a:r>
            <a:endParaRPr lang="hr-HR" sz="3600" dirty="0">
              <a:latin typeface="+mn-lt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trebaju </a:t>
            </a:r>
            <a:r>
              <a:rPr lang="hr-HR" dirty="0"/>
              <a:t>na prve znakove problema reagirati podrškom, hrabrenjem i pomoći te učestalijom kontrolom rada učenika </a:t>
            </a:r>
          </a:p>
          <a:p>
            <a:r>
              <a:rPr lang="hr-HR" dirty="0" smtClean="0"/>
              <a:t>reagirati </a:t>
            </a:r>
            <a:r>
              <a:rPr lang="hr-HR" dirty="0"/>
              <a:t>na </a:t>
            </a:r>
            <a:r>
              <a:rPr lang="hr-HR" dirty="0" smtClean="0"/>
              <a:t>vrijeme </a:t>
            </a:r>
            <a:endParaRPr lang="hr-HR" dirty="0"/>
          </a:p>
          <a:p>
            <a:r>
              <a:rPr lang="hr-HR" dirty="0" smtClean="0"/>
              <a:t>uspostaviti </a:t>
            </a:r>
            <a:r>
              <a:rPr lang="hr-HR" dirty="0"/>
              <a:t>suradnju s novim razrednikom i po potrebi predmetnim učiteljima </a:t>
            </a:r>
          </a:p>
          <a:p>
            <a:endParaRPr lang="hr-HR" dirty="0"/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7521" y="4459265"/>
            <a:ext cx="3924300" cy="1717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43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600" dirty="0" smtClean="0">
                <a:latin typeface="+mn-lt"/>
              </a:rPr>
              <a:t>Razvijanje samostalnosti</a:t>
            </a:r>
            <a:endParaRPr lang="hr-HR" sz="3600" dirty="0">
              <a:latin typeface="+mn-lt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dirty="0" smtClean="0"/>
              <a:t>na </a:t>
            </a:r>
            <a:r>
              <a:rPr lang="hr-HR" dirty="0"/>
              <a:t>prvom mjestu je komunikacija roditelja s vlastitim djetetom, prepoznavanje njegovih osjećaja i razumijevanje njegovog </a:t>
            </a:r>
            <a:r>
              <a:rPr lang="hr-HR" dirty="0" smtClean="0"/>
              <a:t>ponašanja</a:t>
            </a:r>
            <a:endParaRPr lang="hr-HR" dirty="0"/>
          </a:p>
          <a:p>
            <a:r>
              <a:rPr lang="hr-HR" dirty="0"/>
              <a:t>t</a:t>
            </a:r>
            <a:r>
              <a:rPr lang="hr-HR" dirty="0" smtClean="0"/>
              <a:t>ijekom </a:t>
            </a:r>
            <a:r>
              <a:rPr lang="hr-HR" dirty="0"/>
              <a:t>četvrtog razreda potrebno je dijete osamostaljivati u pisanju domaćih zadaća i </a:t>
            </a:r>
            <a:r>
              <a:rPr lang="hr-HR" dirty="0" smtClean="0"/>
              <a:t>učenju </a:t>
            </a:r>
            <a:endParaRPr lang="hr-HR" dirty="0"/>
          </a:p>
          <a:p>
            <a:r>
              <a:rPr lang="hr-HR" dirty="0" smtClean="0"/>
              <a:t>nemojte </a:t>
            </a:r>
            <a:r>
              <a:rPr lang="hr-HR" dirty="0"/>
              <a:t>umjesto njega čitati, rješavati zadatke </a:t>
            </a:r>
            <a:endParaRPr lang="hr-HR" dirty="0" smtClean="0"/>
          </a:p>
          <a:p>
            <a:r>
              <a:rPr lang="hr-HR" dirty="0" smtClean="0"/>
              <a:t>p</a:t>
            </a:r>
            <a:r>
              <a:rPr lang="it-IT" dirty="0" err="1" smtClean="0"/>
              <a:t>otičite</a:t>
            </a:r>
            <a:r>
              <a:rPr lang="it-IT" dirty="0" smtClean="0"/>
              <a:t> </a:t>
            </a:r>
            <a:r>
              <a:rPr lang="it-IT" dirty="0" err="1"/>
              <a:t>ga</a:t>
            </a:r>
            <a:r>
              <a:rPr lang="it-IT" dirty="0"/>
              <a:t> </a:t>
            </a:r>
            <a:r>
              <a:rPr lang="it-IT" dirty="0" err="1"/>
              <a:t>na</a:t>
            </a:r>
            <a:r>
              <a:rPr lang="it-IT" dirty="0"/>
              <a:t> </a:t>
            </a:r>
            <a:r>
              <a:rPr lang="it-IT" dirty="0" err="1"/>
              <a:t>samostalno</a:t>
            </a:r>
            <a:r>
              <a:rPr lang="it-IT" dirty="0"/>
              <a:t> </a:t>
            </a:r>
            <a:r>
              <a:rPr lang="it-IT" dirty="0" err="1"/>
              <a:t>učenje</a:t>
            </a:r>
            <a:r>
              <a:rPr lang="it-IT" dirty="0"/>
              <a:t> </a:t>
            </a:r>
            <a:r>
              <a:rPr lang="it-IT" dirty="0" err="1"/>
              <a:t>koje</a:t>
            </a:r>
            <a:r>
              <a:rPr lang="it-IT" dirty="0"/>
              <a:t> </a:t>
            </a:r>
            <a:r>
              <a:rPr lang="it-IT" dirty="0" err="1" smtClean="0"/>
              <a:t>ćete</a:t>
            </a:r>
            <a:r>
              <a:rPr lang="it-IT" dirty="0" smtClean="0"/>
              <a:t> </a:t>
            </a:r>
            <a:r>
              <a:rPr lang="it-IT" dirty="0"/>
              <a:t>vi </a:t>
            </a:r>
            <a:r>
              <a:rPr lang="it-IT" dirty="0" err="1"/>
              <a:t>nadgledati</a:t>
            </a:r>
            <a:r>
              <a:rPr lang="it-IT" dirty="0"/>
              <a:t> i </a:t>
            </a:r>
            <a:r>
              <a:rPr lang="it-IT" dirty="0" err="1"/>
              <a:t>kontrolirati</a:t>
            </a:r>
            <a:r>
              <a:rPr lang="it-IT" dirty="0"/>
              <a:t> (</a:t>
            </a:r>
            <a:r>
              <a:rPr lang="it-IT" dirty="0" err="1"/>
              <a:t>dok</a:t>
            </a:r>
            <a:r>
              <a:rPr lang="it-IT" dirty="0"/>
              <a:t> se </a:t>
            </a:r>
            <a:r>
              <a:rPr lang="it-IT" dirty="0" err="1"/>
              <a:t>dijete</a:t>
            </a:r>
            <a:r>
              <a:rPr lang="it-IT" dirty="0"/>
              <a:t> ne </a:t>
            </a:r>
            <a:r>
              <a:rPr lang="it-IT" dirty="0" err="1"/>
              <a:t>osamostali</a:t>
            </a:r>
            <a:r>
              <a:rPr lang="it-IT" dirty="0"/>
              <a:t>). </a:t>
            </a:r>
          </a:p>
          <a:p>
            <a:r>
              <a:rPr lang="pl-PL" dirty="0" smtClean="0"/>
              <a:t>važno </a:t>
            </a:r>
            <a:r>
              <a:rPr lang="pl-PL" dirty="0"/>
              <a:t>je da to dijete učini </a:t>
            </a:r>
            <a:r>
              <a:rPr lang="pl-PL" dirty="0" smtClean="0"/>
              <a:t>samo </a:t>
            </a:r>
            <a:endParaRPr lang="pl-PL" dirty="0"/>
          </a:p>
          <a:p>
            <a:r>
              <a:rPr lang="hr-HR" dirty="0" smtClean="0"/>
              <a:t>ako </a:t>
            </a:r>
            <a:r>
              <a:rPr lang="hr-HR" dirty="0"/>
              <a:t>vaše dijete ima određene teškoće u učenju, </a:t>
            </a:r>
            <a:endParaRPr lang="hr-HR" dirty="0" smtClean="0"/>
          </a:p>
          <a:p>
            <a:pPr marL="0" indent="0">
              <a:buNone/>
            </a:pPr>
            <a:r>
              <a:rPr lang="hr-HR" dirty="0"/>
              <a:t> </a:t>
            </a:r>
            <a:r>
              <a:rPr lang="hr-HR" dirty="0" smtClean="0"/>
              <a:t>  vaša </a:t>
            </a:r>
            <a:r>
              <a:rPr lang="hr-HR" dirty="0"/>
              <a:t>pomoć mu je </a:t>
            </a:r>
            <a:r>
              <a:rPr lang="hr-HR" dirty="0" smtClean="0"/>
              <a:t>neophodna</a:t>
            </a:r>
            <a:endParaRPr lang="hr-HR" dirty="0"/>
          </a:p>
          <a:p>
            <a:endParaRPr lang="hr-HR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4425" y="4568825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083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600" dirty="0" smtClean="0">
                <a:latin typeface="+mn-lt"/>
              </a:rPr>
              <a:t>Što je važno za uspjeh u predmetnoj nastavi?</a:t>
            </a:r>
            <a:endParaRPr lang="hr-HR" sz="3600" dirty="0">
              <a:latin typeface="+mn-lt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učenikove </a:t>
            </a:r>
            <a:r>
              <a:rPr lang="hr-HR" dirty="0"/>
              <a:t>sposobnosti </a:t>
            </a:r>
          </a:p>
          <a:p>
            <a:r>
              <a:rPr lang="hr-HR" dirty="0" smtClean="0"/>
              <a:t>predznanje </a:t>
            </a:r>
            <a:r>
              <a:rPr lang="hr-HR" dirty="0"/>
              <a:t>(znanja i vještine usvojene tijekom razredne nastave) </a:t>
            </a:r>
          </a:p>
          <a:p>
            <a:r>
              <a:rPr lang="hr-HR" dirty="0" smtClean="0"/>
              <a:t>redovito </a:t>
            </a:r>
            <a:r>
              <a:rPr lang="hr-HR" dirty="0"/>
              <a:t>ponavljanje i učenje </a:t>
            </a:r>
          </a:p>
          <a:p>
            <a:r>
              <a:rPr lang="hr-HR" dirty="0" smtClean="0"/>
              <a:t>motiviranost </a:t>
            </a:r>
            <a:r>
              <a:rPr lang="hr-HR" dirty="0"/>
              <a:t>za učenje </a:t>
            </a:r>
          </a:p>
          <a:p>
            <a:r>
              <a:rPr lang="hr-HR" dirty="0" smtClean="0"/>
              <a:t>tehnike </a:t>
            </a:r>
            <a:r>
              <a:rPr lang="hr-HR" dirty="0"/>
              <a:t>učenja </a:t>
            </a:r>
          </a:p>
          <a:p>
            <a:r>
              <a:rPr lang="hr-HR" dirty="0" smtClean="0"/>
              <a:t>vladanje </a:t>
            </a:r>
            <a:endParaRPr lang="hr-HR" dirty="0"/>
          </a:p>
          <a:p>
            <a:r>
              <a:rPr lang="hr-HR" dirty="0" smtClean="0"/>
              <a:t>odnos </a:t>
            </a:r>
            <a:r>
              <a:rPr lang="hr-HR" dirty="0"/>
              <a:t>razrednik – učenik - roditelj </a:t>
            </a:r>
          </a:p>
          <a:p>
            <a:endParaRPr lang="hr-HR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5904" y="3043825"/>
            <a:ext cx="3701740" cy="2279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42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600" dirty="0" smtClean="0">
                <a:latin typeface="+mn-lt"/>
              </a:rPr>
              <a:t>Zaključak</a:t>
            </a:r>
            <a:endParaRPr lang="hr-HR" sz="3600" dirty="0">
              <a:latin typeface="+mn-lt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  <a:p>
            <a:r>
              <a:rPr lang="hr-HR" dirty="0" smtClean="0"/>
              <a:t>djeci </a:t>
            </a:r>
            <a:r>
              <a:rPr lang="hr-HR" dirty="0"/>
              <a:t>je </a:t>
            </a:r>
            <a:r>
              <a:rPr lang="hr-HR" dirty="0" smtClean="0"/>
              <a:t>često </a:t>
            </a:r>
            <a:r>
              <a:rPr lang="hr-HR" dirty="0"/>
              <a:t>potrebna pomoć u učenju i rješavanju domaćih zadaća </a:t>
            </a:r>
          </a:p>
          <a:p>
            <a:r>
              <a:rPr lang="hr-HR" dirty="0" smtClean="0"/>
              <a:t>potrebno </a:t>
            </a:r>
            <a:r>
              <a:rPr lang="hr-HR" dirty="0"/>
              <a:t>je kontinuirano učenje i rješavanje školskih obveza </a:t>
            </a:r>
          </a:p>
          <a:p>
            <a:r>
              <a:rPr lang="hr-HR" dirty="0" smtClean="0"/>
              <a:t>njegovati </a:t>
            </a:r>
            <a:r>
              <a:rPr lang="hr-HR" dirty="0"/>
              <a:t>radne navike </a:t>
            </a:r>
          </a:p>
          <a:p>
            <a:r>
              <a:rPr lang="hr-HR" dirty="0" smtClean="0"/>
              <a:t>razvijati </a:t>
            </a:r>
            <a:r>
              <a:rPr lang="hr-HR" dirty="0"/>
              <a:t>životne vrijednosti </a:t>
            </a:r>
          </a:p>
          <a:p>
            <a:r>
              <a:rPr lang="hr-HR" dirty="0" smtClean="0"/>
              <a:t>redovito </a:t>
            </a:r>
            <a:r>
              <a:rPr lang="hr-HR" dirty="0"/>
              <a:t>surađivati sa školom </a:t>
            </a:r>
          </a:p>
          <a:p>
            <a:endParaRPr lang="hr-HR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412" y="3734583"/>
            <a:ext cx="2266950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92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600" dirty="0" smtClean="0">
                <a:latin typeface="+mn-lt"/>
              </a:rPr>
              <a:t>Hvala na pažnji!</a:t>
            </a:r>
            <a:endParaRPr lang="hr-HR" sz="3600" dirty="0">
              <a:latin typeface="+mn-lt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dirty="0" smtClean="0"/>
              <a:t>Za sva pitanja i nedoumice slobodno se obratite pedagoginji.</a:t>
            </a:r>
            <a:endParaRPr lang="hr-HR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1422" y="3134519"/>
            <a:ext cx="2638425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029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429</Words>
  <Application>Microsoft Office PowerPoint</Application>
  <PresentationFormat>Široki zaslon</PresentationFormat>
  <Paragraphs>67</Paragraphs>
  <Slides>11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Tema sustava Office</vt:lpstr>
      <vt:lpstr>Prelazak učenika iz razredne u predmetnu nastavu</vt:lpstr>
      <vt:lpstr>4.razred</vt:lpstr>
      <vt:lpstr>5.razred</vt:lpstr>
      <vt:lpstr>Promjene</vt:lpstr>
      <vt:lpstr>Očekivane teškoće</vt:lpstr>
      <vt:lpstr>Najčešći razlozi teškoća</vt:lpstr>
      <vt:lpstr>Što roditelji mogu učiniti?</vt:lpstr>
      <vt:lpstr>Razvijanje samostalnosti</vt:lpstr>
      <vt:lpstr>Što je važno za uspjeh u predmetnoj nastavi?</vt:lpstr>
      <vt:lpstr>Zaključak</vt:lpstr>
      <vt:lpstr>Hvala na pažnji!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Prelazak učenika iz razredne u predmetnu nastavu</dc:title>
  <dc:creator>Andrijana Šunjara</dc:creator>
  <cp:lastModifiedBy>Andrijana Šunjara</cp:lastModifiedBy>
  <cp:revision>9</cp:revision>
  <dcterms:created xsi:type="dcterms:W3CDTF">2025-06-11T11:07:15Z</dcterms:created>
  <dcterms:modified xsi:type="dcterms:W3CDTF">2026-10-12T10:02:20Z</dcterms:modified>
</cp:coreProperties>
</file>