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1" r:id="rId21"/>
    <p:sldId id="274" r:id="rId22"/>
    <p:sldId id="275" r:id="rId23"/>
    <p:sldId id="276" r:id="rId24"/>
    <p:sldId id="277" r:id="rId25"/>
    <p:sldId id="278" r:id="rId26"/>
    <p:sldId id="280" r:id="rId27"/>
    <p:sldId id="279" r:id="rId28"/>
    <p:sldId id="282" r:id="rId29"/>
    <p:sldId id="283" r:id="rId30"/>
    <p:sldId id="284" r:id="rId3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256EBE2B-6054-44A8-A7E2-34E104A6F3C1}" type="datetimeFigureOut">
              <a:rPr lang="hr-HR" smtClean="0"/>
              <a:t>11.5.2021.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37B9904-04A4-4D1A-92DB-B56D09EC0B2C}" type="slidenum">
              <a:rPr lang="hr-HR" smtClean="0"/>
              <a:t>‹#›</a:t>
            </a:fld>
            <a:endParaRPr lang="hr-HR"/>
          </a:p>
        </p:txBody>
      </p:sp>
    </p:spTree>
    <p:extLst>
      <p:ext uri="{BB962C8B-B14F-4D97-AF65-F5344CB8AC3E}">
        <p14:creationId xmlns:p14="http://schemas.microsoft.com/office/powerpoint/2010/main" val="133063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256EBE2B-6054-44A8-A7E2-34E104A6F3C1}" type="datetimeFigureOut">
              <a:rPr lang="hr-HR" smtClean="0"/>
              <a:t>11.5.2021.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37B9904-04A4-4D1A-92DB-B56D09EC0B2C}" type="slidenum">
              <a:rPr lang="hr-HR" smtClean="0"/>
              <a:t>‹#›</a:t>
            </a:fld>
            <a:endParaRPr lang="hr-HR"/>
          </a:p>
        </p:txBody>
      </p:sp>
    </p:spTree>
    <p:extLst>
      <p:ext uri="{BB962C8B-B14F-4D97-AF65-F5344CB8AC3E}">
        <p14:creationId xmlns:p14="http://schemas.microsoft.com/office/powerpoint/2010/main" val="124948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256EBE2B-6054-44A8-A7E2-34E104A6F3C1}" type="datetimeFigureOut">
              <a:rPr lang="hr-HR" smtClean="0"/>
              <a:t>11.5.2021.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37B9904-04A4-4D1A-92DB-B56D09EC0B2C}" type="slidenum">
              <a:rPr lang="hr-HR" smtClean="0"/>
              <a:t>‹#›</a:t>
            </a:fld>
            <a:endParaRPr lang="hr-HR"/>
          </a:p>
        </p:txBody>
      </p:sp>
    </p:spTree>
    <p:extLst>
      <p:ext uri="{BB962C8B-B14F-4D97-AF65-F5344CB8AC3E}">
        <p14:creationId xmlns:p14="http://schemas.microsoft.com/office/powerpoint/2010/main" val="3574197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0D3E21-66D2-47EB-AAE9-4FC4FE9C25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A2DBC-ABE5-446A-A4E7-EFDF2DFEF1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476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0D3E21-66D2-47EB-AAE9-4FC4FE9C25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A2DBC-ABE5-446A-A4E7-EFDF2DFEF1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79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0D3E21-66D2-47EB-AAE9-4FC4FE9C25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A2DBC-ABE5-446A-A4E7-EFDF2DFEF1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16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0D3E21-66D2-47EB-AAE9-4FC4FE9C25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A2DBC-ABE5-446A-A4E7-EFDF2DFEF1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300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0D3E21-66D2-47EB-AAE9-4FC4FE9C25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A2DBC-ABE5-446A-A4E7-EFDF2DFEF1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345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0D3E21-66D2-47EB-AAE9-4FC4FE9C25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A2DBC-ABE5-446A-A4E7-EFDF2DFEF1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237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0D3E21-66D2-47EB-AAE9-4FC4FE9C25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A2DBC-ABE5-446A-A4E7-EFDF2DFEF1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208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0D3E21-66D2-47EB-AAE9-4FC4FE9C25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A2DBC-ABE5-446A-A4E7-EFDF2DFEF1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28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256EBE2B-6054-44A8-A7E2-34E104A6F3C1}" type="datetimeFigureOut">
              <a:rPr lang="hr-HR" smtClean="0"/>
              <a:t>11.5.2021.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37B9904-04A4-4D1A-92DB-B56D09EC0B2C}" type="slidenum">
              <a:rPr lang="hr-HR" smtClean="0"/>
              <a:t>‹#›</a:t>
            </a:fld>
            <a:endParaRPr lang="hr-HR"/>
          </a:p>
        </p:txBody>
      </p:sp>
    </p:spTree>
    <p:extLst>
      <p:ext uri="{BB962C8B-B14F-4D97-AF65-F5344CB8AC3E}">
        <p14:creationId xmlns:p14="http://schemas.microsoft.com/office/powerpoint/2010/main" val="2716243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0D3E21-66D2-47EB-AAE9-4FC4FE9C25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A2DBC-ABE5-446A-A4E7-EFDF2DFEF1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909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0D3E21-66D2-47EB-AAE9-4FC4FE9C25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A2DBC-ABE5-446A-A4E7-EFDF2DFEF1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444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0D3E21-66D2-47EB-AAE9-4FC4FE9C25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A2DBC-ABE5-446A-A4E7-EFDF2DFEF1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0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256EBE2B-6054-44A8-A7E2-34E104A6F3C1}" type="datetimeFigureOut">
              <a:rPr lang="hr-HR" smtClean="0"/>
              <a:t>11.5.2021.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37B9904-04A4-4D1A-92DB-B56D09EC0B2C}" type="slidenum">
              <a:rPr lang="hr-HR" smtClean="0"/>
              <a:t>‹#›</a:t>
            </a:fld>
            <a:endParaRPr lang="hr-HR"/>
          </a:p>
        </p:txBody>
      </p:sp>
    </p:spTree>
    <p:extLst>
      <p:ext uri="{BB962C8B-B14F-4D97-AF65-F5344CB8AC3E}">
        <p14:creationId xmlns:p14="http://schemas.microsoft.com/office/powerpoint/2010/main" val="128780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256EBE2B-6054-44A8-A7E2-34E104A6F3C1}" type="datetimeFigureOut">
              <a:rPr lang="hr-HR" smtClean="0"/>
              <a:t>11.5.2021.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437B9904-04A4-4D1A-92DB-B56D09EC0B2C}" type="slidenum">
              <a:rPr lang="hr-HR" smtClean="0"/>
              <a:t>‹#›</a:t>
            </a:fld>
            <a:endParaRPr lang="hr-HR"/>
          </a:p>
        </p:txBody>
      </p:sp>
    </p:spTree>
    <p:extLst>
      <p:ext uri="{BB962C8B-B14F-4D97-AF65-F5344CB8AC3E}">
        <p14:creationId xmlns:p14="http://schemas.microsoft.com/office/powerpoint/2010/main" val="319883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256EBE2B-6054-44A8-A7E2-34E104A6F3C1}" type="datetimeFigureOut">
              <a:rPr lang="hr-HR" smtClean="0"/>
              <a:t>11.5.2021.</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437B9904-04A4-4D1A-92DB-B56D09EC0B2C}" type="slidenum">
              <a:rPr lang="hr-HR" smtClean="0"/>
              <a:t>‹#›</a:t>
            </a:fld>
            <a:endParaRPr lang="hr-HR"/>
          </a:p>
        </p:txBody>
      </p:sp>
    </p:spTree>
    <p:extLst>
      <p:ext uri="{BB962C8B-B14F-4D97-AF65-F5344CB8AC3E}">
        <p14:creationId xmlns:p14="http://schemas.microsoft.com/office/powerpoint/2010/main" val="320166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256EBE2B-6054-44A8-A7E2-34E104A6F3C1}" type="datetimeFigureOut">
              <a:rPr lang="hr-HR" smtClean="0"/>
              <a:t>11.5.2021.</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437B9904-04A4-4D1A-92DB-B56D09EC0B2C}" type="slidenum">
              <a:rPr lang="hr-HR" smtClean="0"/>
              <a:t>‹#›</a:t>
            </a:fld>
            <a:endParaRPr lang="hr-HR"/>
          </a:p>
        </p:txBody>
      </p:sp>
    </p:spTree>
    <p:extLst>
      <p:ext uri="{BB962C8B-B14F-4D97-AF65-F5344CB8AC3E}">
        <p14:creationId xmlns:p14="http://schemas.microsoft.com/office/powerpoint/2010/main" val="373673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256EBE2B-6054-44A8-A7E2-34E104A6F3C1}" type="datetimeFigureOut">
              <a:rPr lang="hr-HR" smtClean="0"/>
              <a:t>11.5.2021.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437B9904-04A4-4D1A-92DB-B56D09EC0B2C}" type="slidenum">
              <a:rPr lang="hr-HR" smtClean="0"/>
              <a:t>‹#›</a:t>
            </a:fld>
            <a:endParaRPr lang="hr-HR"/>
          </a:p>
        </p:txBody>
      </p:sp>
    </p:spTree>
    <p:extLst>
      <p:ext uri="{BB962C8B-B14F-4D97-AF65-F5344CB8AC3E}">
        <p14:creationId xmlns:p14="http://schemas.microsoft.com/office/powerpoint/2010/main" val="426820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256EBE2B-6054-44A8-A7E2-34E104A6F3C1}" type="datetimeFigureOut">
              <a:rPr lang="hr-HR" smtClean="0"/>
              <a:t>11.5.2021.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437B9904-04A4-4D1A-92DB-B56D09EC0B2C}" type="slidenum">
              <a:rPr lang="hr-HR" smtClean="0"/>
              <a:t>‹#›</a:t>
            </a:fld>
            <a:endParaRPr lang="hr-HR"/>
          </a:p>
        </p:txBody>
      </p:sp>
    </p:spTree>
    <p:extLst>
      <p:ext uri="{BB962C8B-B14F-4D97-AF65-F5344CB8AC3E}">
        <p14:creationId xmlns:p14="http://schemas.microsoft.com/office/powerpoint/2010/main" val="1526330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256EBE2B-6054-44A8-A7E2-34E104A6F3C1}" type="datetimeFigureOut">
              <a:rPr lang="hr-HR" smtClean="0"/>
              <a:t>11.5.2021.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437B9904-04A4-4D1A-92DB-B56D09EC0B2C}" type="slidenum">
              <a:rPr lang="hr-HR" smtClean="0"/>
              <a:t>‹#›</a:t>
            </a:fld>
            <a:endParaRPr lang="hr-HR"/>
          </a:p>
        </p:txBody>
      </p:sp>
    </p:spTree>
    <p:extLst>
      <p:ext uri="{BB962C8B-B14F-4D97-AF65-F5344CB8AC3E}">
        <p14:creationId xmlns:p14="http://schemas.microsoft.com/office/powerpoint/2010/main" val="14391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EBE2B-6054-44A8-A7E2-34E104A6F3C1}" type="datetimeFigureOut">
              <a:rPr lang="hr-HR" smtClean="0"/>
              <a:t>11.5.2021.</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B9904-04A4-4D1A-92DB-B56D09EC0B2C}" type="slidenum">
              <a:rPr lang="hr-HR" smtClean="0"/>
              <a:t>‹#›</a:t>
            </a:fld>
            <a:endParaRPr lang="hr-HR"/>
          </a:p>
        </p:txBody>
      </p:sp>
    </p:spTree>
    <p:extLst>
      <p:ext uri="{BB962C8B-B14F-4D97-AF65-F5344CB8AC3E}">
        <p14:creationId xmlns:p14="http://schemas.microsoft.com/office/powerpoint/2010/main" val="130336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0D3E21-66D2-47EB-AAE9-4FC4FE9C25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7A2DBC-ABE5-446A-A4E7-EFDF2DFEF1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75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hr.wikipedia.org/wiki/Parni_stroj"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Toplinski strojevi</a:t>
            </a:r>
            <a:endParaRPr lang="hr-HR" dirty="0"/>
          </a:p>
        </p:txBody>
      </p:sp>
      <p:sp>
        <p:nvSpPr>
          <p:cNvPr id="3" name="Podnaslov 2"/>
          <p:cNvSpPr>
            <a:spLocks noGrp="1"/>
          </p:cNvSpPr>
          <p:nvPr>
            <p:ph type="subTitle" idx="1"/>
          </p:nvPr>
        </p:nvSpPr>
        <p:spPr/>
        <p:txBody>
          <a:bodyPr/>
          <a:lstStyle/>
          <a:p>
            <a:endParaRPr lang="hr-HR"/>
          </a:p>
        </p:txBody>
      </p:sp>
    </p:spTree>
    <p:extLst>
      <p:ext uri="{BB962C8B-B14F-4D97-AF65-F5344CB8AC3E}">
        <p14:creationId xmlns:p14="http://schemas.microsoft.com/office/powerpoint/2010/main" val="1300465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557984"/>
          </a:xfrm>
        </p:spPr>
        <p:txBody>
          <a:bodyPr>
            <a:normAutofit fontScale="90000"/>
          </a:bodyPr>
          <a:lstStyle/>
          <a:p>
            <a:endParaRPr lang="hr-HR" dirty="0"/>
          </a:p>
        </p:txBody>
      </p:sp>
      <p:pic>
        <p:nvPicPr>
          <p:cNvPr id="4" name="Rezervirano mjesto sadržaja 3"/>
          <p:cNvPicPr>
            <a:picLocks noGrp="1" noChangeAspect="1"/>
          </p:cNvPicPr>
          <p:nvPr>
            <p:ph idx="1"/>
          </p:nvPr>
        </p:nvPicPr>
        <p:blipFill>
          <a:blip r:embed="rId2"/>
          <a:stretch>
            <a:fillRect/>
          </a:stretch>
        </p:blipFill>
        <p:spPr>
          <a:xfrm>
            <a:off x="2410697" y="1288869"/>
            <a:ext cx="6430137" cy="3076145"/>
          </a:xfrm>
          <a:prstGeom prst="rect">
            <a:avLst/>
          </a:prstGeom>
        </p:spPr>
      </p:pic>
      <p:sp>
        <p:nvSpPr>
          <p:cNvPr id="3" name="Pravokutnik 2"/>
          <p:cNvSpPr/>
          <p:nvPr/>
        </p:nvSpPr>
        <p:spPr>
          <a:xfrm>
            <a:off x="60961" y="4365014"/>
            <a:ext cx="4075611"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hr-HR" dirty="0" smtClean="0">
                <a:solidFill>
                  <a:schemeClr val="tx1"/>
                </a:solidFill>
              </a:rPr>
              <a:t>TAKT </a:t>
            </a:r>
            <a:r>
              <a:rPr lang="hr-HR" dirty="0">
                <a:solidFill>
                  <a:schemeClr val="tx1"/>
                </a:solidFill>
              </a:rPr>
              <a:t>– USIS </a:t>
            </a:r>
            <a:r>
              <a:rPr lang="hr-HR" dirty="0" smtClean="0">
                <a:solidFill>
                  <a:schemeClr val="tx1"/>
                </a:solidFill>
              </a:rPr>
              <a:t> </a:t>
            </a:r>
          </a:p>
          <a:p>
            <a:pPr algn="ctr"/>
            <a:r>
              <a:rPr lang="hr-HR" dirty="0" smtClean="0">
                <a:solidFill>
                  <a:schemeClr val="tx1"/>
                </a:solidFill>
              </a:rPr>
              <a:t>klip se kreće </a:t>
            </a:r>
            <a:r>
              <a:rPr lang="hr-HR" dirty="0">
                <a:solidFill>
                  <a:schemeClr val="tx1"/>
                </a:solidFill>
              </a:rPr>
              <a:t>prema </a:t>
            </a:r>
            <a:r>
              <a:rPr lang="hr-HR" dirty="0" smtClean="0">
                <a:solidFill>
                  <a:schemeClr val="tx1"/>
                </a:solidFill>
              </a:rPr>
              <a:t>dolje,  </a:t>
            </a:r>
            <a:r>
              <a:rPr lang="hr-HR" dirty="0">
                <a:solidFill>
                  <a:schemeClr val="tx1"/>
                </a:solidFill>
              </a:rPr>
              <a:t>nastaje </a:t>
            </a:r>
            <a:r>
              <a:rPr lang="hr-HR" dirty="0" err="1">
                <a:solidFill>
                  <a:schemeClr val="tx1"/>
                </a:solidFill>
              </a:rPr>
              <a:t>potlak</a:t>
            </a:r>
            <a:r>
              <a:rPr lang="hr-HR" dirty="0">
                <a:solidFill>
                  <a:schemeClr val="tx1"/>
                </a:solidFill>
              </a:rPr>
              <a:t> te se otvaraju usisni ventili i ulazi smjesa goriva i zraka</a:t>
            </a:r>
          </a:p>
        </p:txBody>
      </p:sp>
      <p:sp>
        <p:nvSpPr>
          <p:cNvPr id="5" name="Pravokutnik 4"/>
          <p:cNvSpPr/>
          <p:nvPr/>
        </p:nvSpPr>
        <p:spPr>
          <a:xfrm>
            <a:off x="2738846" y="5638800"/>
            <a:ext cx="4075611"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2</a:t>
            </a:r>
            <a:r>
              <a:rPr lang="hr-HR" dirty="0" smtClean="0">
                <a:solidFill>
                  <a:schemeClr val="tx1"/>
                </a:solidFill>
              </a:rPr>
              <a:t>. </a:t>
            </a:r>
            <a:r>
              <a:rPr lang="hr-HR" dirty="0">
                <a:solidFill>
                  <a:schemeClr val="tx1"/>
                </a:solidFill>
              </a:rPr>
              <a:t>TAKT – </a:t>
            </a:r>
            <a:r>
              <a:rPr lang="hr-HR" dirty="0" smtClean="0">
                <a:solidFill>
                  <a:schemeClr val="tx1"/>
                </a:solidFill>
              </a:rPr>
              <a:t>KOMPRESIJA</a:t>
            </a:r>
          </a:p>
          <a:p>
            <a:pPr algn="ctr"/>
            <a:r>
              <a:rPr lang="hr-HR" dirty="0" smtClean="0">
                <a:solidFill>
                  <a:schemeClr val="tx1"/>
                </a:solidFill>
              </a:rPr>
              <a:t>Klip se kreće prema gore i vrši kompresiju (sabijanje) smjese goriva i zraka</a:t>
            </a:r>
            <a:endParaRPr lang="hr-HR" dirty="0">
              <a:solidFill>
                <a:schemeClr val="tx1"/>
              </a:solidFill>
            </a:endParaRPr>
          </a:p>
        </p:txBody>
      </p:sp>
      <p:sp>
        <p:nvSpPr>
          <p:cNvPr id="6" name="Pravokutnik 5"/>
          <p:cNvSpPr/>
          <p:nvPr/>
        </p:nvSpPr>
        <p:spPr>
          <a:xfrm>
            <a:off x="5246915" y="4365014"/>
            <a:ext cx="4075611"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3. </a:t>
            </a:r>
            <a:r>
              <a:rPr lang="hr-HR" dirty="0">
                <a:solidFill>
                  <a:schemeClr val="tx1"/>
                </a:solidFill>
              </a:rPr>
              <a:t>TAKT </a:t>
            </a:r>
            <a:r>
              <a:rPr lang="hr-HR" dirty="0" smtClean="0">
                <a:solidFill>
                  <a:schemeClr val="tx1"/>
                </a:solidFill>
              </a:rPr>
              <a:t>– EKSPANZIJA</a:t>
            </a:r>
          </a:p>
          <a:p>
            <a:pPr algn="ctr"/>
            <a:r>
              <a:rPr lang="hr-HR" dirty="0">
                <a:solidFill>
                  <a:schemeClr val="tx1"/>
                </a:solidFill>
              </a:rPr>
              <a:t> svjećica baca iskru i smjesa se pali. </a:t>
            </a:r>
            <a:r>
              <a:rPr lang="hr-HR" dirty="0" smtClean="0">
                <a:solidFill>
                  <a:schemeClr val="tx1"/>
                </a:solidFill>
              </a:rPr>
              <a:t> Dolazi </a:t>
            </a:r>
            <a:r>
              <a:rPr lang="hr-HR" dirty="0">
                <a:solidFill>
                  <a:schemeClr val="tx1"/>
                </a:solidFill>
              </a:rPr>
              <a:t>do povećavanja volumena i klip kreće prema </a:t>
            </a:r>
            <a:r>
              <a:rPr lang="hr-HR" dirty="0" smtClean="0">
                <a:solidFill>
                  <a:schemeClr val="tx1"/>
                </a:solidFill>
              </a:rPr>
              <a:t>dolje. (jedini radni takt) </a:t>
            </a:r>
            <a:endParaRPr lang="hr-HR" dirty="0">
              <a:solidFill>
                <a:schemeClr val="tx1"/>
              </a:solidFill>
            </a:endParaRPr>
          </a:p>
        </p:txBody>
      </p:sp>
      <p:sp>
        <p:nvSpPr>
          <p:cNvPr id="7" name="Pravokutnik 6"/>
          <p:cNvSpPr/>
          <p:nvPr/>
        </p:nvSpPr>
        <p:spPr>
          <a:xfrm>
            <a:off x="8473441" y="2112839"/>
            <a:ext cx="318733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4</a:t>
            </a:r>
            <a:r>
              <a:rPr lang="hr-HR" dirty="0" smtClean="0">
                <a:solidFill>
                  <a:schemeClr val="tx1"/>
                </a:solidFill>
              </a:rPr>
              <a:t>. </a:t>
            </a:r>
            <a:r>
              <a:rPr lang="hr-HR" dirty="0">
                <a:solidFill>
                  <a:schemeClr val="tx1"/>
                </a:solidFill>
              </a:rPr>
              <a:t>TAKT </a:t>
            </a:r>
            <a:r>
              <a:rPr lang="hr-HR" dirty="0" smtClean="0">
                <a:solidFill>
                  <a:schemeClr val="tx1"/>
                </a:solidFill>
              </a:rPr>
              <a:t>– ISPUH</a:t>
            </a:r>
          </a:p>
          <a:p>
            <a:pPr algn="ctr"/>
            <a:r>
              <a:rPr lang="hr-HR" dirty="0">
                <a:solidFill>
                  <a:schemeClr val="tx1"/>
                </a:solidFill>
              </a:rPr>
              <a:t> kreće prema </a:t>
            </a:r>
            <a:r>
              <a:rPr lang="hr-HR" dirty="0" smtClean="0">
                <a:solidFill>
                  <a:schemeClr val="tx1"/>
                </a:solidFill>
              </a:rPr>
              <a:t>gore, </a:t>
            </a:r>
            <a:r>
              <a:rPr lang="hr-HR" dirty="0">
                <a:solidFill>
                  <a:schemeClr val="tx1"/>
                </a:solidFill>
              </a:rPr>
              <a:t>otvaraju se ispušni ventili i klip "tjera" plinove kroz ispušne ventile</a:t>
            </a:r>
          </a:p>
        </p:txBody>
      </p:sp>
    </p:spTree>
    <p:extLst>
      <p:ext uri="{BB962C8B-B14F-4D97-AF65-F5344CB8AC3E}">
        <p14:creationId xmlns:p14="http://schemas.microsoft.com/office/powerpoint/2010/main" val="3030959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stretch>
            <a:fillRect/>
          </a:stretch>
        </p:blipFill>
        <p:spPr>
          <a:xfrm>
            <a:off x="2759738" y="1825625"/>
            <a:ext cx="6672524" cy="4351338"/>
          </a:xfrm>
          <a:prstGeom prst="rect">
            <a:avLst/>
          </a:prstGeom>
        </p:spPr>
      </p:pic>
    </p:spTree>
    <p:extLst>
      <p:ext uri="{BB962C8B-B14F-4D97-AF65-F5344CB8AC3E}">
        <p14:creationId xmlns:p14="http://schemas.microsoft.com/office/powerpoint/2010/main" val="1678216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stretch>
            <a:fillRect/>
          </a:stretch>
        </p:blipFill>
        <p:spPr>
          <a:xfrm>
            <a:off x="2129933" y="1219201"/>
            <a:ext cx="6645178" cy="4977470"/>
          </a:xfrm>
          <a:prstGeom prst="rect">
            <a:avLst/>
          </a:prstGeom>
        </p:spPr>
      </p:pic>
    </p:spTree>
    <p:extLst>
      <p:ext uri="{BB962C8B-B14F-4D97-AF65-F5344CB8AC3E}">
        <p14:creationId xmlns:p14="http://schemas.microsoft.com/office/powerpoint/2010/main" val="3719760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601526"/>
          </a:xfrm>
        </p:spPr>
        <p:txBody>
          <a:bodyPr>
            <a:normAutofit fontScale="90000"/>
          </a:bodyPr>
          <a:lstStyle/>
          <a:p>
            <a:endParaRPr lang="hr-HR" dirty="0"/>
          </a:p>
        </p:txBody>
      </p:sp>
      <p:pic>
        <p:nvPicPr>
          <p:cNvPr id="4" name="Rezervirano mjesto sadržaja 3"/>
          <p:cNvPicPr>
            <a:picLocks noGrp="1" noChangeAspect="1"/>
          </p:cNvPicPr>
          <p:nvPr>
            <p:ph idx="1"/>
          </p:nvPr>
        </p:nvPicPr>
        <p:blipFill>
          <a:blip r:embed="rId2"/>
          <a:stretch>
            <a:fillRect/>
          </a:stretch>
        </p:blipFill>
        <p:spPr>
          <a:xfrm>
            <a:off x="2856411" y="1342277"/>
            <a:ext cx="4758418" cy="2928257"/>
          </a:xfrm>
          <a:prstGeom prst="rect">
            <a:avLst/>
          </a:prstGeom>
        </p:spPr>
      </p:pic>
      <p:sp>
        <p:nvSpPr>
          <p:cNvPr id="5" name="Pravokutnik 4"/>
          <p:cNvSpPr/>
          <p:nvPr/>
        </p:nvSpPr>
        <p:spPr>
          <a:xfrm>
            <a:off x="531224" y="4365014"/>
            <a:ext cx="4075611"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hr-HR" dirty="0" smtClean="0">
                <a:solidFill>
                  <a:schemeClr val="tx1"/>
                </a:solidFill>
              </a:rPr>
              <a:t>TAKT </a:t>
            </a:r>
            <a:r>
              <a:rPr lang="hr-HR" dirty="0">
                <a:solidFill>
                  <a:schemeClr val="tx1"/>
                </a:solidFill>
              </a:rPr>
              <a:t>– </a:t>
            </a:r>
            <a:r>
              <a:rPr lang="hr-HR" dirty="0" smtClean="0">
                <a:solidFill>
                  <a:schemeClr val="tx1"/>
                </a:solidFill>
              </a:rPr>
              <a:t>USIS i KOMPRIMIRANJE</a:t>
            </a:r>
            <a:endParaRPr lang="hr-HR" dirty="0">
              <a:solidFill>
                <a:schemeClr val="tx1"/>
              </a:solidFill>
            </a:endParaRPr>
          </a:p>
        </p:txBody>
      </p:sp>
      <p:sp>
        <p:nvSpPr>
          <p:cNvPr id="6" name="Pravokutnik 5"/>
          <p:cNvSpPr/>
          <p:nvPr/>
        </p:nvSpPr>
        <p:spPr>
          <a:xfrm>
            <a:off x="5856515" y="4365014"/>
            <a:ext cx="4075611"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2. TAKT – EKSPANZIJA i ISPUH </a:t>
            </a:r>
            <a:endParaRPr lang="hr-HR" dirty="0">
              <a:solidFill>
                <a:schemeClr val="tx1"/>
              </a:solidFill>
            </a:endParaRPr>
          </a:p>
        </p:txBody>
      </p:sp>
    </p:spTree>
    <p:extLst>
      <p:ext uri="{BB962C8B-B14F-4D97-AF65-F5344CB8AC3E}">
        <p14:creationId xmlns:p14="http://schemas.microsoft.com/office/powerpoint/2010/main" val="3022891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436064"/>
          </a:xfrm>
        </p:spPr>
        <p:txBody>
          <a:bodyPr>
            <a:normAutofit fontScale="90000"/>
          </a:bodyPr>
          <a:lstStyle/>
          <a:p>
            <a:r>
              <a:rPr lang="hr-HR" dirty="0" smtClean="0"/>
              <a:t>Usporedba četverotaktnog i dvotaktnog motora</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3365827420"/>
              </p:ext>
            </p:extLst>
          </p:nvPr>
        </p:nvGraphicFramePr>
        <p:xfrm>
          <a:off x="838200" y="1018742"/>
          <a:ext cx="10515600" cy="5257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43551050"/>
                    </a:ext>
                  </a:extLst>
                </a:gridCol>
                <a:gridCol w="5257800">
                  <a:extLst>
                    <a:ext uri="{9D8B030D-6E8A-4147-A177-3AD203B41FA5}">
                      <a16:colId xmlns:a16="http://schemas.microsoft.com/office/drawing/2014/main" val="3088607818"/>
                    </a:ext>
                  </a:extLst>
                </a:gridCol>
              </a:tblGrid>
              <a:tr h="370840">
                <a:tc>
                  <a:txBody>
                    <a:bodyPr/>
                    <a:lstStyle/>
                    <a:p>
                      <a:r>
                        <a:rPr lang="hr-HR" dirty="0" smtClean="0"/>
                        <a:t>Četverotaktni</a:t>
                      </a:r>
                      <a:endParaRPr lang="hr-HR" dirty="0"/>
                    </a:p>
                  </a:txBody>
                  <a:tcPr/>
                </a:tc>
                <a:tc>
                  <a:txBody>
                    <a:bodyPr/>
                    <a:lstStyle/>
                    <a:p>
                      <a:r>
                        <a:rPr lang="hr-HR" dirty="0" smtClean="0"/>
                        <a:t>Dvotaktni</a:t>
                      </a:r>
                      <a:endParaRPr lang="hr-HR" dirty="0"/>
                    </a:p>
                  </a:txBody>
                  <a:tcPr/>
                </a:tc>
                <a:extLst>
                  <a:ext uri="{0D108BD9-81ED-4DB2-BD59-A6C34878D82A}">
                    <a16:rowId xmlns:a16="http://schemas.microsoft.com/office/drawing/2014/main" val="3243098336"/>
                  </a:ext>
                </a:extLst>
              </a:tr>
              <a:tr h="370840">
                <a:tc>
                  <a:txBody>
                    <a:bodyPr/>
                    <a:lstStyle/>
                    <a:p>
                      <a:r>
                        <a:rPr lang="hr-HR" dirty="0" smtClean="0"/>
                        <a:t>Veća težina</a:t>
                      </a:r>
                      <a:endParaRPr lang="hr-HR" dirty="0"/>
                    </a:p>
                  </a:txBody>
                  <a:tcPr/>
                </a:tc>
                <a:tc>
                  <a:txBody>
                    <a:bodyPr/>
                    <a:lstStyle/>
                    <a:p>
                      <a:r>
                        <a:rPr lang="hr-HR" dirty="0" smtClean="0"/>
                        <a:t>Manja težina</a:t>
                      </a:r>
                      <a:endParaRPr lang="hr-HR" dirty="0"/>
                    </a:p>
                  </a:txBody>
                  <a:tcPr/>
                </a:tc>
                <a:extLst>
                  <a:ext uri="{0D108BD9-81ED-4DB2-BD59-A6C34878D82A}">
                    <a16:rowId xmlns:a16="http://schemas.microsoft.com/office/drawing/2014/main" val="3654615927"/>
                  </a:ext>
                </a:extLst>
              </a:tr>
              <a:tr h="370840">
                <a:tc>
                  <a:txBody>
                    <a:bodyPr/>
                    <a:lstStyle/>
                    <a:p>
                      <a:r>
                        <a:rPr lang="hr-HR" dirty="0" smtClean="0"/>
                        <a:t>Kompliciraniji motor</a:t>
                      </a:r>
                      <a:endParaRPr lang="hr-HR" dirty="0"/>
                    </a:p>
                  </a:txBody>
                  <a:tcPr/>
                </a:tc>
                <a:tc>
                  <a:txBody>
                    <a:bodyPr/>
                    <a:lstStyle/>
                    <a:p>
                      <a:r>
                        <a:rPr lang="hr-HR" dirty="0" smtClean="0"/>
                        <a:t>Jednostavniji motor</a:t>
                      </a:r>
                      <a:endParaRPr lang="hr-HR" dirty="0"/>
                    </a:p>
                  </a:txBody>
                  <a:tcPr/>
                </a:tc>
                <a:extLst>
                  <a:ext uri="{0D108BD9-81ED-4DB2-BD59-A6C34878D82A}">
                    <a16:rowId xmlns:a16="http://schemas.microsoft.com/office/drawing/2014/main" val="73580670"/>
                  </a:ext>
                </a:extLst>
              </a:tr>
              <a:tr h="370840">
                <a:tc>
                  <a:txBody>
                    <a:bodyPr/>
                    <a:lstStyle/>
                    <a:p>
                      <a:r>
                        <a:rPr lang="hr-HR" dirty="0" smtClean="0"/>
                        <a:t>Skuplji </a:t>
                      </a:r>
                      <a:endParaRPr lang="hr-HR" dirty="0"/>
                    </a:p>
                  </a:txBody>
                  <a:tcPr/>
                </a:tc>
                <a:tc>
                  <a:txBody>
                    <a:bodyPr/>
                    <a:lstStyle/>
                    <a:p>
                      <a:r>
                        <a:rPr lang="hr-HR" dirty="0" smtClean="0"/>
                        <a:t>Jeftiniji</a:t>
                      </a:r>
                      <a:endParaRPr lang="hr-HR" dirty="0"/>
                    </a:p>
                  </a:txBody>
                  <a:tcPr/>
                </a:tc>
                <a:extLst>
                  <a:ext uri="{0D108BD9-81ED-4DB2-BD59-A6C34878D82A}">
                    <a16:rowId xmlns:a16="http://schemas.microsoft.com/office/drawing/2014/main" val="2436140033"/>
                  </a:ext>
                </a:extLst>
              </a:tr>
              <a:tr h="370840">
                <a:tc>
                  <a:txBody>
                    <a:bodyPr/>
                    <a:lstStyle/>
                    <a:p>
                      <a:r>
                        <a:rPr lang="hr-HR" dirty="0" smtClean="0"/>
                        <a:t>Manja potrošnja goriva</a:t>
                      </a:r>
                      <a:endParaRPr lang="hr-HR" dirty="0"/>
                    </a:p>
                  </a:txBody>
                  <a:tcPr/>
                </a:tc>
                <a:tc>
                  <a:txBody>
                    <a:bodyPr/>
                    <a:lstStyle/>
                    <a:p>
                      <a:r>
                        <a:rPr lang="hr-HR" dirty="0" smtClean="0"/>
                        <a:t>Veća potrošnja goriva</a:t>
                      </a:r>
                      <a:endParaRPr lang="hr-HR" dirty="0"/>
                    </a:p>
                  </a:txBody>
                  <a:tcPr/>
                </a:tc>
                <a:extLst>
                  <a:ext uri="{0D108BD9-81ED-4DB2-BD59-A6C34878D82A}">
                    <a16:rowId xmlns:a16="http://schemas.microsoft.com/office/drawing/2014/main" val="3154645364"/>
                  </a:ext>
                </a:extLst>
              </a:tr>
              <a:tr h="370840">
                <a:tc>
                  <a:txBody>
                    <a:bodyPr/>
                    <a:lstStyle/>
                    <a:p>
                      <a:r>
                        <a:rPr lang="hr-HR" dirty="0" smtClean="0"/>
                        <a:t>Manje onečišćuje okoliš</a:t>
                      </a:r>
                      <a:endParaRPr lang="hr-HR" dirty="0"/>
                    </a:p>
                  </a:txBody>
                  <a:tcPr/>
                </a:tc>
                <a:tc>
                  <a:txBody>
                    <a:bodyPr/>
                    <a:lstStyle/>
                    <a:p>
                      <a:r>
                        <a:rPr lang="hr-HR" dirty="0" smtClean="0"/>
                        <a:t>Više onečišćuje okoliš</a:t>
                      </a:r>
                      <a:endParaRPr lang="hr-HR" dirty="0"/>
                    </a:p>
                  </a:txBody>
                  <a:tcPr/>
                </a:tc>
                <a:extLst>
                  <a:ext uri="{0D108BD9-81ED-4DB2-BD59-A6C34878D82A}">
                    <a16:rowId xmlns:a16="http://schemas.microsoft.com/office/drawing/2014/main" val="3639318600"/>
                  </a:ext>
                </a:extLst>
              </a:tr>
              <a:tr h="370840">
                <a:tc>
                  <a:txBody>
                    <a:bodyPr/>
                    <a:lstStyle/>
                    <a:p>
                      <a:r>
                        <a:rPr lang="hr-HR" dirty="0" smtClean="0"/>
                        <a:t>Manja buka</a:t>
                      </a:r>
                      <a:endParaRPr lang="hr-HR" dirty="0"/>
                    </a:p>
                  </a:txBody>
                  <a:tcPr/>
                </a:tc>
                <a:tc>
                  <a:txBody>
                    <a:bodyPr/>
                    <a:lstStyle/>
                    <a:p>
                      <a:r>
                        <a:rPr lang="hr-HR" dirty="0" smtClean="0"/>
                        <a:t>Veća buka</a:t>
                      </a:r>
                      <a:endParaRPr lang="hr-HR" dirty="0"/>
                    </a:p>
                  </a:txBody>
                  <a:tcPr/>
                </a:tc>
                <a:extLst>
                  <a:ext uri="{0D108BD9-81ED-4DB2-BD59-A6C34878D82A}">
                    <a16:rowId xmlns:a16="http://schemas.microsoft.com/office/drawing/2014/main" val="1230407327"/>
                  </a:ext>
                </a:extLst>
              </a:tr>
              <a:tr h="370840">
                <a:tc>
                  <a:txBody>
                    <a:bodyPr/>
                    <a:lstStyle/>
                    <a:p>
                      <a:r>
                        <a:rPr lang="hr-HR" dirty="0" smtClean="0"/>
                        <a:t>Složeniji sustav podmazivanja</a:t>
                      </a:r>
                      <a:endParaRPr lang="hr-HR" dirty="0"/>
                    </a:p>
                  </a:txBody>
                  <a:tcPr/>
                </a:tc>
                <a:tc>
                  <a:txBody>
                    <a:bodyPr/>
                    <a:lstStyle/>
                    <a:p>
                      <a:r>
                        <a:rPr lang="hr-HR" dirty="0" smtClean="0"/>
                        <a:t>Jednostavniji sustav podmazivanja</a:t>
                      </a:r>
                      <a:endParaRPr lang="hr-HR" dirty="0"/>
                    </a:p>
                  </a:txBody>
                  <a:tcPr/>
                </a:tc>
                <a:extLst>
                  <a:ext uri="{0D108BD9-81ED-4DB2-BD59-A6C34878D82A}">
                    <a16:rowId xmlns:a16="http://schemas.microsoft.com/office/drawing/2014/main" val="2897573970"/>
                  </a:ext>
                </a:extLst>
              </a:tr>
              <a:tr h="370840">
                <a:tc>
                  <a:txBody>
                    <a:bodyPr/>
                    <a:lstStyle/>
                    <a:p>
                      <a:r>
                        <a:rPr lang="hr-HR" sz="1800" b="0" i="0" kern="1200" dirty="0" smtClean="0">
                          <a:solidFill>
                            <a:schemeClr val="dk1"/>
                          </a:solidFill>
                          <a:effectLst/>
                          <a:latin typeface="+mn-lt"/>
                          <a:ea typeface="+mn-ea"/>
                          <a:cs typeface="+mn-cs"/>
                        </a:rPr>
                        <a:t>Mala potrošnja ulja</a:t>
                      </a:r>
                      <a:endParaRPr lang="hr-HR" dirty="0"/>
                    </a:p>
                  </a:txBody>
                  <a:tcPr/>
                </a:tc>
                <a:tc>
                  <a:txBody>
                    <a:bodyPr/>
                    <a:lstStyle/>
                    <a:p>
                      <a:r>
                        <a:rPr lang="hr-HR" sz="1800" b="0" i="0" kern="1200" dirty="0" smtClean="0">
                          <a:solidFill>
                            <a:schemeClr val="dk1"/>
                          </a:solidFill>
                          <a:effectLst/>
                          <a:latin typeface="+mn-lt"/>
                          <a:ea typeface="+mn-ea"/>
                          <a:cs typeface="+mn-cs"/>
                        </a:rPr>
                        <a:t>Veća potrošnja ulja</a:t>
                      </a:r>
                      <a:endParaRPr lang="hr-HR" dirty="0"/>
                    </a:p>
                  </a:txBody>
                  <a:tcPr/>
                </a:tc>
                <a:extLst>
                  <a:ext uri="{0D108BD9-81ED-4DB2-BD59-A6C34878D82A}">
                    <a16:rowId xmlns:a16="http://schemas.microsoft.com/office/drawing/2014/main" val="4276078986"/>
                  </a:ext>
                </a:extLst>
              </a:tr>
              <a:tr h="370840">
                <a:tc>
                  <a:txBody>
                    <a:bodyPr/>
                    <a:lstStyle/>
                    <a:p>
                      <a:r>
                        <a:rPr lang="hr-HR" sz="1800" b="0" i="0" kern="1200" dirty="0" smtClean="0">
                          <a:solidFill>
                            <a:schemeClr val="dk1"/>
                          </a:solidFill>
                          <a:effectLst/>
                          <a:latin typeface="+mn-lt"/>
                          <a:ea typeface="+mn-ea"/>
                          <a:cs typeface="+mn-cs"/>
                        </a:rPr>
                        <a:t>Manje trošenje pokretnih dijelova, manje</a:t>
                      </a:r>
                      <a:r>
                        <a:rPr lang="hr-HR" sz="1800" b="0" i="0" kern="1200" baseline="0" dirty="0" smtClean="0">
                          <a:solidFill>
                            <a:schemeClr val="dk1"/>
                          </a:solidFill>
                          <a:effectLst/>
                          <a:latin typeface="+mn-lt"/>
                          <a:ea typeface="+mn-ea"/>
                          <a:cs typeface="+mn-cs"/>
                        </a:rPr>
                        <a:t> se kvari, dugotrajniji</a:t>
                      </a:r>
                      <a:endParaRPr lang="hr-HR" dirty="0"/>
                    </a:p>
                  </a:txBody>
                  <a:tcPr/>
                </a:tc>
                <a:tc>
                  <a:txBody>
                    <a:bodyPr/>
                    <a:lstStyle/>
                    <a:p>
                      <a:r>
                        <a:rPr lang="hr-HR" sz="1800" b="0" i="0" kern="1200" dirty="0" smtClean="0">
                          <a:solidFill>
                            <a:schemeClr val="dk1"/>
                          </a:solidFill>
                          <a:effectLst/>
                          <a:latin typeface="+mn-lt"/>
                          <a:ea typeface="+mn-ea"/>
                          <a:cs typeface="+mn-cs"/>
                        </a:rPr>
                        <a:t>Povećano trošenje pokretnih dijelova</a:t>
                      </a:r>
                      <a:endParaRPr lang="hr-HR" dirty="0"/>
                    </a:p>
                  </a:txBody>
                  <a:tcPr/>
                </a:tc>
                <a:extLst>
                  <a:ext uri="{0D108BD9-81ED-4DB2-BD59-A6C34878D82A}">
                    <a16:rowId xmlns:a16="http://schemas.microsoft.com/office/drawing/2014/main" val="3332627635"/>
                  </a:ext>
                </a:extLst>
              </a:tr>
              <a:tr h="370840">
                <a:tc>
                  <a:txBody>
                    <a:bodyPr/>
                    <a:lstStyle/>
                    <a:p>
                      <a:r>
                        <a:rPr lang="hr-HR" dirty="0" smtClean="0"/>
                        <a:t>Zauzima više prostora</a:t>
                      </a:r>
                      <a:endParaRPr lang="hr-H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Zauzima manje</a:t>
                      </a:r>
                      <a:r>
                        <a:rPr lang="hr-HR" baseline="0" dirty="0" smtClean="0"/>
                        <a:t> </a:t>
                      </a:r>
                      <a:r>
                        <a:rPr lang="hr-HR" dirty="0" smtClean="0"/>
                        <a:t>prostora</a:t>
                      </a:r>
                    </a:p>
                    <a:p>
                      <a:endParaRPr lang="hr-HR" dirty="0"/>
                    </a:p>
                  </a:txBody>
                  <a:tcPr/>
                </a:tc>
                <a:extLst>
                  <a:ext uri="{0D108BD9-81ED-4DB2-BD59-A6C34878D82A}">
                    <a16:rowId xmlns:a16="http://schemas.microsoft.com/office/drawing/2014/main" val="33123880"/>
                  </a:ext>
                </a:extLst>
              </a:tr>
              <a:tr h="370840">
                <a:tc>
                  <a:txBody>
                    <a:bodyPr/>
                    <a:lstStyle/>
                    <a:p>
                      <a:r>
                        <a:rPr lang="it-IT" sz="1800" b="0" i="0" kern="1200" dirty="0" err="1" smtClean="0">
                          <a:solidFill>
                            <a:schemeClr val="dk1"/>
                          </a:solidFill>
                          <a:effectLst/>
                          <a:latin typeface="+mn-lt"/>
                          <a:ea typeface="+mn-ea"/>
                          <a:cs typeface="+mn-cs"/>
                        </a:rPr>
                        <a:t>Instaliran</a:t>
                      </a:r>
                      <a:r>
                        <a:rPr lang="it-IT" sz="1800" b="0" i="0" kern="1200" dirty="0" smtClean="0">
                          <a:solidFill>
                            <a:schemeClr val="dk1"/>
                          </a:solidFill>
                          <a:effectLst/>
                          <a:latin typeface="+mn-lt"/>
                          <a:ea typeface="+mn-ea"/>
                          <a:cs typeface="+mn-cs"/>
                        </a:rPr>
                        <a:t> u </a:t>
                      </a:r>
                      <a:r>
                        <a:rPr lang="it-IT" sz="1800" b="0" i="0" kern="1200" dirty="0" err="1" smtClean="0">
                          <a:solidFill>
                            <a:schemeClr val="dk1"/>
                          </a:solidFill>
                          <a:effectLst/>
                          <a:latin typeface="+mn-lt"/>
                          <a:ea typeface="+mn-ea"/>
                          <a:cs typeface="+mn-cs"/>
                        </a:rPr>
                        <a:t>automobilima</a:t>
                      </a:r>
                      <a:r>
                        <a:rPr lang="it-IT" sz="1800" b="0" i="0" kern="1200" dirty="0" smtClean="0">
                          <a:solidFill>
                            <a:schemeClr val="dk1"/>
                          </a:solidFill>
                          <a:effectLst/>
                          <a:latin typeface="+mn-lt"/>
                          <a:ea typeface="+mn-ea"/>
                          <a:cs typeface="+mn-cs"/>
                        </a:rPr>
                        <a:t>, </a:t>
                      </a:r>
                      <a:r>
                        <a:rPr lang="it-IT" sz="1800" b="0" i="0" kern="1200" dirty="0" err="1" smtClean="0">
                          <a:solidFill>
                            <a:schemeClr val="dk1"/>
                          </a:solidFill>
                          <a:effectLst/>
                          <a:latin typeface="+mn-lt"/>
                          <a:ea typeface="+mn-ea"/>
                          <a:cs typeface="+mn-cs"/>
                        </a:rPr>
                        <a:t>autobusima</a:t>
                      </a:r>
                      <a:r>
                        <a:rPr lang="it-IT" sz="1800" b="0" i="0" kern="1200" dirty="0" smtClean="0">
                          <a:solidFill>
                            <a:schemeClr val="dk1"/>
                          </a:solidFill>
                          <a:effectLst/>
                          <a:latin typeface="+mn-lt"/>
                          <a:ea typeface="+mn-ea"/>
                          <a:cs typeface="+mn-cs"/>
                        </a:rPr>
                        <a:t>, </a:t>
                      </a:r>
                      <a:r>
                        <a:rPr lang="it-IT" sz="1800" b="0" i="0" kern="1200" dirty="0" err="1" smtClean="0">
                          <a:solidFill>
                            <a:schemeClr val="dk1"/>
                          </a:solidFill>
                          <a:effectLst/>
                          <a:latin typeface="+mn-lt"/>
                          <a:ea typeface="+mn-ea"/>
                          <a:cs typeface="+mn-cs"/>
                        </a:rPr>
                        <a:t>kamionima</a:t>
                      </a:r>
                      <a:r>
                        <a:rPr lang="it-IT" sz="1800" b="0" i="0" kern="1200" dirty="0" smtClean="0">
                          <a:solidFill>
                            <a:schemeClr val="dk1"/>
                          </a:solidFill>
                          <a:effectLst/>
                          <a:latin typeface="+mn-lt"/>
                          <a:ea typeface="+mn-ea"/>
                          <a:cs typeface="+mn-cs"/>
                        </a:rPr>
                        <a:t> </a:t>
                      </a:r>
                      <a:r>
                        <a:rPr lang="it-IT" sz="1800" b="0" i="0" kern="1200" dirty="0" err="1" smtClean="0">
                          <a:solidFill>
                            <a:schemeClr val="dk1"/>
                          </a:solidFill>
                          <a:effectLst/>
                          <a:latin typeface="+mn-lt"/>
                          <a:ea typeface="+mn-ea"/>
                          <a:cs typeface="+mn-cs"/>
                        </a:rPr>
                        <a:t>itd</a:t>
                      </a:r>
                      <a:r>
                        <a:rPr lang="hr-HR" sz="1800" b="0" i="0" kern="1200" dirty="0" smtClean="0">
                          <a:solidFill>
                            <a:schemeClr val="dk1"/>
                          </a:solidFill>
                          <a:effectLst/>
                          <a:latin typeface="+mn-lt"/>
                          <a:ea typeface="+mn-ea"/>
                          <a:cs typeface="+mn-cs"/>
                        </a:rPr>
                        <a:t>.</a:t>
                      </a:r>
                      <a:endParaRPr lang="hr-HR" dirty="0"/>
                    </a:p>
                  </a:txBody>
                  <a:tcPr/>
                </a:tc>
                <a:tc>
                  <a:txBody>
                    <a:bodyPr/>
                    <a:lstStyle/>
                    <a:p>
                      <a:r>
                        <a:rPr lang="it-IT" sz="1800" b="0" i="0" kern="1200" dirty="0" err="1" smtClean="0">
                          <a:solidFill>
                            <a:schemeClr val="dk1"/>
                          </a:solidFill>
                          <a:effectLst/>
                          <a:latin typeface="+mn-lt"/>
                          <a:ea typeface="+mn-ea"/>
                          <a:cs typeface="+mn-cs"/>
                        </a:rPr>
                        <a:t>Koristi</a:t>
                      </a:r>
                      <a:r>
                        <a:rPr lang="it-IT" sz="1800" b="0" i="0" kern="1200" dirty="0" smtClean="0">
                          <a:solidFill>
                            <a:schemeClr val="dk1"/>
                          </a:solidFill>
                          <a:effectLst/>
                          <a:latin typeface="+mn-lt"/>
                          <a:ea typeface="+mn-ea"/>
                          <a:cs typeface="+mn-cs"/>
                        </a:rPr>
                        <a:t> se u </a:t>
                      </a:r>
                      <a:r>
                        <a:rPr lang="it-IT" sz="1800" b="0" i="0" kern="1200" dirty="0" err="1" smtClean="0">
                          <a:solidFill>
                            <a:schemeClr val="dk1"/>
                          </a:solidFill>
                          <a:effectLst/>
                          <a:latin typeface="+mn-lt"/>
                          <a:ea typeface="+mn-ea"/>
                          <a:cs typeface="+mn-cs"/>
                        </a:rPr>
                        <a:t>mopedima</a:t>
                      </a:r>
                      <a:r>
                        <a:rPr lang="it-IT" sz="1800" b="0" i="0" kern="1200" dirty="0" smtClean="0">
                          <a:solidFill>
                            <a:schemeClr val="dk1"/>
                          </a:solidFill>
                          <a:effectLst/>
                          <a:latin typeface="+mn-lt"/>
                          <a:ea typeface="+mn-ea"/>
                          <a:cs typeface="+mn-cs"/>
                        </a:rPr>
                        <a:t>, </a:t>
                      </a:r>
                      <a:r>
                        <a:rPr lang="it-IT" sz="1800" b="0" i="0" kern="1200" dirty="0" err="1" smtClean="0">
                          <a:solidFill>
                            <a:schemeClr val="dk1"/>
                          </a:solidFill>
                          <a:effectLst/>
                          <a:latin typeface="+mn-lt"/>
                          <a:ea typeface="+mn-ea"/>
                          <a:cs typeface="+mn-cs"/>
                        </a:rPr>
                        <a:t>skuterima</a:t>
                      </a:r>
                      <a:r>
                        <a:rPr lang="it-IT" sz="1800" b="0" i="0" kern="1200" dirty="0" smtClean="0">
                          <a:solidFill>
                            <a:schemeClr val="dk1"/>
                          </a:solidFill>
                          <a:effectLst/>
                          <a:latin typeface="+mn-lt"/>
                          <a:ea typeface="+mn-ea"/>
                          <a:cs typeface="+mn-cs"/>
                        </a:rPr>
                        <a:t>, moto</a:t>
                      </a:r>
                      <a:r>
                        <a:rPr lang="hr-HR" sz="1800" b="0" i="0" kern="1200" dirty="0" err="1" smtClean="0">
                          <a:solidFill>
                            <a:schemeClr val="dk1"/>
                          </a:solidFill>
                          <a:effectLst/>
                          <a:latin typeface="+mn-lt"/>
                          <a:ea typeface="+mn-ea"/>
                          <a:cs typeface="+mn-cs"/>
                        </a:rPr>
                        <a:t>rnim</a:t>
                      </a:r>
                      <a:r>
                        <a:rPr lang="hr-HR" sz="1800" b="0" i="0" kern="1200" baseline="0" dirty="0" smtClean="0">
                          <a:solidFill>
                            <a:schemeClr val="dk1"/>
                          </a:solidFill>
                          <a:effectLst/>
                          <a:latin typeface="+mn-lt"/>
                          <a:ea typeface="+mn-ea"/>
                          <a:cs typeface="+mn-cs"/>
                        </a:rPr>
                        <a:t> pilama, kosilicama</a:t>
                      </a:r>
                      <a:r>
                        <a:rPr lang="it-IT" sz="1800" b="0" i="0" kern="1200" dirty="0" smtClean="0">
                          <a:solidFill>
                            <a:schemeClr val="dk1"/>
                          </a:solidFill>
                          <a:effectLst/>
                          <a:latin typeface="+mn-lt"/>
                          <a:ea typeface="+mn-ea"/>
                          <a:cs typeface="+mn-cs"/>
                        </a:rPr>
                        <a:t> </a:t>
                      </a:r>
                      <a:r>
                        <a:rPr lang="it-IT" sz="1800" b="0" i="0" kern="1200" dirty="0" err="1" smtClean="0">
                          <a:solidFill>
                            <a:schemeClr val="dk1"/>
                          </a:solidFill>
                          <a:effectLst/>
                          <a:latin typeface="+mn-lt"/>
                          <a:ea typeface="+mn-ea"/>
                          <a:cs typeface="+mn-cs"/>
                        </a:rPr>
                        <a:t>itd</a:t>
                      </a:r>
                      <a:r>
                        <a:rPr lang="it-IT" sz="1800" b="0" i="0" kern="1200" dirty="0" smtClean="0">
                          <a:solidFill>
                            <a:schemeClr val="dk1"/>
                          </a:solidFill>
                          <a:effectLst/>
                          <a:latin typeface="+mn-lt"/>
                          <a:ea typeface="+mn-ea"/>
                          <a:cs typeface="+mn-cs"/>
                        </a:rPr>
                        <a:t>.</a:t>
                      </a:r>
                      <a:endParaRPr lang="hr-HR" dirty="0"/>
                    </a:p>
                  </a:txBody>
                  <a:tcPr/>
                </a:tc>
                <a:extLst>
                  <a:ext uri="{0D108BD9-81ED-4DB2-BD59-A6C34878D82A}">
                    <a16:rowId xmlns:a16="http://schemas.microsoft.com/office/drawing/2014/main" val="3843011502"/>
                  </a:ext>
                </a:extLst>
              </a:tr>
            </a:tbl>
          </a:graphicData>
        </a:graphic>
      </p:graphicFrame>
    </p:spTree>
    <p:extLst>
      <p:ext uri="{BB962C8B-B14F-4D97-AF65-F5344CB8AC3E}">
        <p14:creationId xmlns:p14="http://schemas.microsoft.com/office/powerpoint/2010/main" val="1686431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392521"/>
          </a:xfrm>
        </p:spPr>
        <p:txBody>
          <a:bodyPr>
            <a:normAutofit fontScale="90000"/>
          </a:bodyPr>
          <a:lstStyle/>
          <a:p>
            <a:r>
              <a:rPr lang="hr-HR" dirty="0" smtClean="0"/>
              <a:t>Dizel motor</a:t>
            </a:r>
            <a:endParaRPr lang="hr-HR" dirty="0"/>
          </a:p>
        </p:txBody>
      </p:sp>
      <p:sp>
        <p:nvSpPr>
          <p:cNvPr id="3" name="Rezervirano mjesto sadržaja 2"/>
          <p:cNvSpPr>
            <a:spLocks noGrp="1"/>
          </p:cNvSpPr>
          <p:nvPr>
            <p:ph idx="1"/>
          </p:nvPr>
        </p:nvSpPr>
        <p:spPr>
          <a:xfrm>
            <a:off x="838200" y="1132114"/>
            <a:ext cx="10515600" cy="5044849"/>
          </a:xfrm>
        </p:spPr>
        <p:txBody>
          <a:bodyPr/>
          <a:lstStyle/>
          <a:p>
            <a:r>
              <a:rPr lang="hr-HR" dirty="0"/>
              <a:t>dobio je naziv prema izumitelju Rudolfu Dieselu </a:t>
            </a:r>
            <a:r>
              <a:rPr lang="hr-HR" dirty="0" smtClean="0"/>
              <a:t>(1897.) (naravno, opet njemački izumitelj)</a:t>
            </a:r>
          </a:p>
          <a:p>
            <a:r>
              <a:rPr lang="hr-HR" dirty="0" smtClean="0"/>
              <a:t>Ima iste taktove kao Otto motor, te isto tako može biti četverotaktni i dvotaktni</a:t>
            </a:r>
          </a:p>
          <a:p>
            <a:r>
              <a:rPr lang="hr-HR" dirty="0" smtClean="0"/>
              <a:t>Nema svjećicu koja baca iskru, već do paljenja goriva dolazi ubrizgavanjem goriva (putem mlaznice, tj. dizne), </a:t>
            </a:r>
            <a:r>
              <a:rPr lang="hr-HR" dirty="0" err="1" smtClean="0"/>
              <a:t>tkz</a:t>
            </a:r>
            <a:r>
              <a:rPr lang="hr-HR" dirty="0" smtClean="0"/>
              <a:t>. </a:t>
            </a:r>
            <a:r>
              <a:rPr lang="hr-HR" dirty="0"/>
              <a:t>p</a:t>
            </a:r>
            <a:r>
              <a:rPr lang="hr-HR" dirty="0" smtClean="0"/>
              <a:t>linskog ulja u cilindar s vrućim zrakom</a:t>
            </a:r>
            <a:endParaRPr lang="hr-HR" dirty="0"/>
          </a:p>
        </p:txBody>
      </p:sp>
      <p:pic>
        <p:nvPicPr>
          <p:cNvPr id="4" name="Slika 3"/>
          <p:cNvPicPr>
            <a:picLocks noChangeAspect="1"/>
          </p:cNvPicPr>
          <p:nvPr/>
        </p:nvPicPr>
        <p:blipFill>
          <a:blip r:embed="rId2"/>
          <a:stretch>
            <a:fillRect/>
          </a:stretch>
        </p:blipFill>
        <p:spPr>
          <a:xfrm>
            <a:off x="4171406" y="4353462"/>
            <a:ext cx="3273063" cy="2197969"/>
          </a:xfrm>
          <a:prstGeom prst="rect">
            <a:avLst/>
          </a:prstGeom>
        </p:spPr>
      </p:pic>
    </p:spTree>
    <p:extLst>
      <p:ext uri="{BB962C8B-B14F-4D97-AF65-F5344CB8AC3E}">
        <p14:creationId xmlns:p14="http://schemas.microsoft.com/office/powerpoint/2010/main" val="2788232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444772"/>
          </a:xfrm>
        </p:spPr>
        <p:txBody>
          <a:bodyPr>
            <a:normAutofit fontScale="90000"/>
          </a:bodyPr>
          <a:lstStyle/>
          <a:p>
            <a:endParaRPr lang="hr-HR" dirty="0"/>
          </a:p>
        </p:txBody>
      </p:sp>
      <p:pic>
        <p:nvPicPr>
          <p:cNvPr id="4" name="Rezervirano mjesto sadržaja 3"/>
          <p:cNvPicPr>
            <a:picLocks noGrp="1" noChangeAspect="1"/>
          </p:cNvPicPr>
          <p:nvPr>
            <p:ph idx="1"/>
          </p:nvPr>
        </p:nvPicPr>
        <p:blipFill>
          <a:blip r:embed="rId2"/>
          <a:stretch>
            <a:fillRect/>
          </a:stretch>
        </p:blipFill>
        <p:spPr>
          <a:xfrm>
            <a:off x="3295201" y="879567"/>
            <a:ext cx="4830441" cy="2302510"/>
          </a:xfrm>
          <a:prstGeom prst="rect">
            <a:avLst/>
          </a:prstGeom>
        </p:spPr>
      </p:pic>
      <p:sp>
        <p:nvSpPr>
          <p:cNvPr id="5" name="Pravokutnik 4"/>
          <p:cNvSpPr/>
          <p:nvPr/>
        </p:nvSpPr>
        <p:spPr>
          <a:xfrm>
            <a:off x="1184366" y="3317965"/>
            <a:ext cx="8168640" cy="2677656"/>
          </a:xfrm>
          <a:prstGeom prst="rect">
            <a:avLst/>
          </a:prstGeom>
        </p:spPr>
        <p:txBody>
          <a:bodyPr wrap="square">
            <a:spAutoFit/>
          </a:bodyPr>
          <a:lstStyle/>
          <a:p>
            <a:r>
              <a:rPr lang="hr-HR" sz="2400" dirty="0"/>
              <a:t>Četiri takta u dizel motoru smjenjuju se ovako:</a:t>
            </a:r>
          </a:p>
          <a:p>
            <a:r>
              <a:rPr lang="hr-HR" sz="2400" dirty="0"/>
              <a:t>1. </a:t>
            </a:r>
            <a:r>
              <a:rPr lang="hr-HR" sz="2400" b="1" dirty="0"/>
              <a:t>usisni takt</a:t>
            </a:r>
            <a:r>
              <a:rPr lang="hr-HR" sz="2400" dirty="0"/>
              <a:t>: čisti zrak se usisava u cilindar.</a:t>
            </a:r>
          </a:p>
          <a:p>
            <a:r>
              <a:rPr lang="hr-HR" sz="2400" dirty="0"/>
              <a:t>2. </a:t>
            </a:r>
            <a:r>
              <a:rPr lang="hr-HR" sz="2400" b="1" dirty="0"/>
              <a:t>kompresijski takt</a:t>
            </a:r>
            <a:r>
              <a:rPr lang="hr-HR" sz="2400" dirty="0"/>
              <a:t>: prije nego što klip dođe u gornju mrtvu točku, mlaznica uštrca gorivo i ono se zapali.</a:t>
            </a:r>
          </a:p>
          <a:p>
            <a:r>
              <a:rPr lang="hr-HR" sz="2400" dirty="0"/>
              <a:t>3. </a:t>
            </a:r>
            <a:r>
              <a:rPr lang="hr-HR" sz="2400" b="1" dirty="0"/>
              <a:t>radni takt</a:t>
            </a:r>
            <a:r>
              <a:rPr lang="hr-HR" sz="2400" dirty="0"/>
              <a:t>: plinovi koji se šire pritisnu klip prema dolje.</a:t>
            </a:r>
          </a:p>
          <a:p>
            <a:r>
              <a:rPr lang="hr-HR" sz="2400" dirty="0"/>
              <a:t>4. </a:t>
            </a:r>
            <a:r>
              <a:rPr lang="hr-HR" sz="2400" b="1" dirty="0"/>
              <a:t>ispušni takt</a:t>
            </a:r>
            <a:r>
              <a:rPr lang="hr-HR" sz="2400" dirty="0"/>
              <a:t>: klip u gibanju prema gore istiskuje plinove u ispuh.</a:t>
            </a:r>
          </a:p>
        </p:txBody>
      </p:sp>
    </p:spTree>
    <p:extLst>
      <p:ext uri="{BB962C8B-B14F-4D97-AF65-F5344CB8AC3E}">
        <p14:creationId xmlns:p14="http://schemas.microsoft.com/office/powerpoint/2010/main" val="3275281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348978"/>
          </a:xfrm>
        </p:spPr>
        <p:txBody>
          <a:bodyPr>
            <a:normAutofit fontScale="90000"/>
          </a:bodyPr>
          <a:lstStyle/>
          <a:p>
            <a:endParaRPr lang="hr-HR" dirty="0"/>
          </a:p>
        </p:txBody>
      </p:sp>
      <p:sp>
        <p:nvSpPr>
          <p:cNvPr id="3" name="Rezervirano mjesto sadržaja 2"/>
          <p:cNvSpPr>
            <a:spLocks noGrp="1"/>
          </p:cNvSpPr>
          <p:nvPr>
            <p:ph idx="1"/>
          </p:nvPr>
        </p:nvSpPr>
        <p:spPr>
          <a:xfrm>
            <a:off x="838200" y="1123406"/>
            <a:ext cx="10515600" cy="5053557"/>
          </a:xfrm>
        </p:spPr>
        <p:txBody>
          <a:bodyPr/>
          <a:lstStyle/>
          <a:p>
            <a:r>
              <a:rPr lang="hr-HR" dirty="0"/>
              <a:t>Prednosti dizel motora su: bolja iskorištenost goriva (a time i manji troškovi), dulji vijek trajanja i niži troškovi održavanja.</a:t>
            </a:r>
          </a:p>
          <a:p>
            <a:endParaRPr lang="hr-HR" dirty="0"/>
          </a:p>
          <a:p>
            <a:r>
              <a:rPr lang="hr-HR" dirty="0"/>
              <a:t>Nedostaci su: skuplja izrada, veća težina, nešto bučniji prazan hod, neugodan miris ispuha i sporija ubrzanja</a:t>
            </a:r>
          </a:p>
        </p:txBody>
      </p:sp>
      <p:pic>
        <p:nvPicPr>
          <p:cNvPr id="4" name="Slika 3"/>
          <p:cNvPicPr>
            <a:picLocks noChangeAspect="1"/>
          </p:cNvPicPr>
          <p:nvPr/>
        </p:nvPicPr>
        <p:blipFill>
          <a:blip r:embed="rId2"/>
          <a:stretch>
            <a:fillRect/>
          </a:stretch>
        </p:blipFill>
        <p:spPr>
          <a:xfrm>
            <a:off x="3293202" y="3518263"/>
            <a:ext cx="5196021" cy="3176996"/>
          </a:xfrm>
          <a:prstGeom prst="rect">
            <a:avLst/>
          </a:prstGeom>
        </p:spPr>
      </p:pic>
    </p:spTree>
    <p:extLst>
      <p:ext uri="{BB962C8B-B14F-4D97-AF65-F5344CB8AC3E}">
        <p14:creationId xmlns:p14="http://schemas.microsoft.com/office/powerpoint/2010/main" val="1769622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331561"/>
          </a:xfrm>
        </p:spPr>
        <p:txBody>
          <a:bodyPr>
            <a:normAutofit fontScale="90000"/>
          </a:bodyPr>
          <a:lstStyle/>
          <a:p>
            <a:endParaRPr lang="hr-HR" dirty="0"/>
          </a:p>
        </p:txBody>
      </p:sp>
      <p:sp>
        <p:nvSpPr>
          <p:cNvPr id="3" name="Rezervirano mjesto sadržaja 2"/>
          <p:cNvSpPr>
            <a:spLocks noGrp="1"/>
          </p:cNvSpPr>
          <p:nvPr>
            <p:ph idx="1"/>
          </p:nvPr>
        </p:nvSpPr>
        <p:spPr>
          <a:xfrm>
            <a:off x="838200" y="1079863"/>
            <a:ext cx="10515600" cy="5097100"/>
          </a:xfrm>
        </p:spPr>
        <p:txBody>
          <a:bodyPr/>
          <a:lstStyle/>
          <a:p>
            <a:r>
              <a:rPr lang="hr-HR" dirty="0" smtClean="0"/>
              <a:t>Koristi se kod automobila, kamiona, autobusa, radnih strojeva, brodova itd.</a:t>
            </a:r>
            <a:endParaRPr lang="hr-HR" dirty="0"/>
          </a:p>
        </p:txBody>
      </p:sp>
      <p:pic>
        <p:nvPicPr>
          <p:cNvPr id="4" name="Slika 3"/>
          <p:cNvPicPr>
            <a:picLocks noChangeAspect="1"/>
          </p:cNvPicPr>
          <p:nvPr/>
        </p:nvPicPr>
        <p:blipFill>
          <a:blip r:embed="rId2"/>
          <a:stretch>
            <a:fillRect/>
          </a:stretch>
        </p:blipFill>
        <p:spPr>
          <a:xfrm>
            <a:off x="1097809" y="2725782"/>
            <a:ext cx="3079176" cy="2306410"/>
          </a:xfrm>
          <a:prstGeom prst="rect">
            <a:avLst/>
          </a:prstGeom>
        </p:spPr>
      </p:pic>
      <p:pic>
        <p:nvPicPr>
          <p:cNvPr id="5" name="Slika 4"/>
          <p:cNvPicPr>
            <a:picLocks noChangeAspect="1"/>
          </p:cNvPicPr>
          <p:nvPr/>
        </p:nvPicPr>
        <p:blipFill>
          <a:blip r:embed="rId3"/>
          <a:stretch>
            <a:fillRect/>
          </a:stretch>
        </p:blipFill>
        <p:spPr>
          <a:xfrm>
            <a:off x="4556412" y="2725782"/>
            <a:ext cx="3079176" cy="2306410"/>
          </a:xfrm>
          <a:prstGeom prst="rect">
            <a:avLst/>
          </a:prstGeom>
        </p:spPr>
      </p:pic>
      <p:pic>
        <p:nvPicPr>
          <p:cNvPr id="6" name="Slika 5"/>
          <p:cNvPicPr>
            <a:picLocks noChangeAspect="1"/>
          </p:cNvPicPr>
          <p:nvPr/>
        </p:nvPicPr>
        <p:blipFill>
          <a:blip r:embed="rId4"/>
          <a:stretch>
            <a:fillRect/>
          </a:stretch>
        </p:blipFill>
        <p:spPr>
          <a:xfrm>
            <a:off x="8151223" y="2777571"/>
            <a:ext cx="3010035" cy="2254621"/>
          </a:xfrm>
          <a:prstGeom prst="rect">
            <a:avLst/>
          </a:prstGeom>
        </p:spPr>
      </p:pic>
    </p:spTree>
    <p:extLst>
      <p:ext uri="{BB962C8B-B14F-4D97-AF65-F5344CB8AC3E}">
        <p14:creationId xmlns:p14="http://schemas.microsoft.com/office/powerpoint/2010/main" val="3194954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stretch>
            <a:fillRect/>
          </a:stretch>
        </p:blipFill>
        <p:spPr>
          <a:xfrm>
            <a:off x="0" y="-1"/>
            <a:ext cx="12013957" cy="6757851"/>
          </a:xfrm>
          <a:prstGeom prst="rect">
            <a:avLst/>
          </a:prstGeom>
        </p:spPr>
      </p:pic>
    </p:spTree>
    <p:extLst>
      <p:ext uri="{BB962C8B-B14F-4D97-AF65-F5344CB8AC3E}">
        <p14:creationId xmlns:p14="http://schemas.microsoft.com/office/powerpoint/2010/main" val="82532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69" y="238870"/>
            <a:ext cx="10963072" cy="1366194"/>
          </a:xfrm>
        </p:spPr>
        <p:txBody>
          <a:bodyPr>
            <a:noAutofit/>
          </a:bodyPr>
          <a:lstStyle/>
          <a:p>
            <a:pPr algn="ctr"/>
            <a:r>
              <a:rPr lang="hr-HR" sz="4500" b="1" dirty="0">
                <a:solidFill>
                  <a:srgbClr val="00B0F0"/>
                </a:solidFill>
                <a:latin typeface="+mn-lt"/>
              </a:rPr>
              <a:t>Toplinski stroj</a:t>
            </a:r>
            <a:r>
              <a:rPr lang="hr-HR" sz="4500" dirty="0">
                <a:latin typeface="+mn-lt"/>
              </a:rPr>
              <a:t> pretvara toplinsku energiju u mehaničku energiju.</a:t>
            </a:r>
            <a:endParaRPr lang="en-US" sz="4500" dirty="0">
              <a:latin typeface="+mn-lt"/>
            </a:endParaRPr>
          </a:p>
        </p:txBody>
      </p:sp>
      <p:pic>
        <p:nvPicPr>
          <p:cNvPr id="5" name="Picture 4">
            <a:extLst>
              <a:ext uri="{FF2B5EF4-FFF2-40B4-BE49-F238E27FC236}">
                <a16:creationId xmlns:a16="http://schemas.microsoft.com/office/drawing/2014/main" id="{140EC199-14E5-40AA-8E5A-F92368C62F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549" y="1956655"/>
            <a:ext cx="11890902" cy="4042297"/>
          </a:xfrm>
          <a:prstGeom prst="rect">
            <a:avLst/>
          </a:prstGeom>
        </p:spPr>
      </p:pic>
    </p:spTree>
    <p:extLst>
      <p:ext uri="{BB962C8B-B14F-4D97-AF65-F5344CB8AC3E}">
        <p14:creationId xmlns:p14="http://schemas.microsoft.com/office/powerpoint/2010/main" val="1903367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8691154" y="4524102"/>
            <a:ext cx="3500846" cy="2333898"/>
          </a:xfrm>
          <a:prstGeom prst="rect">
            <a:avLst/>
          </a:prstGeom>
        </p:spPr>
      </p:pic>
      <p:sp>
        <p:nvSpPr>
          <p:cNvPr id="2" name="Naslov 1"/>
          <p:cNvSpPr>
            <a:spLocks noGrp="1"/>
          </p:cNvSpPr>
          <p:nvPr>
            <p:ph type="title"/>
          </p:nvPr>
        </p:nvSpPr>
        <p:spPr>
          <a:xfrm>
            <a:off x="838200" y="365126"/>
            <a:ext cx="10515600" cy="732154"/>
          </a:xfrm>
        </p:spPr>
        <p:txBody>
          <a:bodyPr/>
          <a:lstStyle/>
          <a:p>
            <a:r>
              <a:rPr lang="hr-HR" dirty="0" smtClean="0"/>
              <a:t>Motori na plin</a:t>
            </a:r>
            <a:endParaRPr lang="hr-HR" dirty="0"/>
          </a:p>
        </p:txBody>
      </p:sp>
      <p:sp>
        <p:nvSpPr>
          <p:cNvPr id="3" name="Rezervirano mjesto sadržaja 2"/>
          <p:cNvSpPr>
            <a:spLocks noGrp="1"/>
          </p:cNvSpPr>
          <p:nvPr>
            <p:ph idx="1"/>
          </p:nvPr>
        </p:nvSpPr>
        <p:spPr>
          <a:xfrm>
            <a:off x="838200" y="1410790"/>
            <a:ext cx="10515600" cy="4766174"/>
          </a:xfrm>
        </p:spPr>
        <p:txBody>
          <a:bodyPr/>
          <a:lstStyle/>
          <a:p>
            <a:r>
              <a:rPr lang="hr-HR" dirty="0">
                <a:latin typeface="ralewayregular"/>
              </a:rPr>
              <a:t>Ukapljeni naftni plin još se od sredine prošlog desetljeća uvelike koristi kao ekonomično i ekološko gorivo za automobile. No unatoč tome što su plinske instalacije od tada mnogo sigurnije i naprednije, a cijena benzina višestruko narasla, plin nikako u Hrvatskoj, </a:t>
            </a:r>
            <a:r>
              <a:rPr lang="hr-HR" dirty="0" smtClean="0">
                <a:latin typeface="ralewayregular"/>
              </a:rPr>
              <a:t>ali </a:t>
            </a:r>
            <a:r>
              <a:rPr lang="hr-HR" dirty="0">
                <a:latin typeface="ralewayregular"/>
              </a:rPr>
              <a:t>i u većini Europe ne uspijeva uzeti značajniji </a:t>
            </a:r>
            <a:r>
              <a:rPr lang="hr-HR" dirty="0" smtClean="0">
                <a:latin typeface="ralewayregular"/>
              </a:rPr>
              <a:t>udio.</a:t>
            </a:r>
          </a:p>
          <a:p>
            <a:endParaRPr lang="hr-HR" dirty="0">
              <a:latin typeface="ralewayregular"/>
            </a:endParaRPr>
          </a:p>
          <a:p>
            <a:r>
              <a:rPr lang="sv-SE" dirty="0">
                <a:solidFill>
                  <a:srgbClr val="00141E"/>
                </a:solidFill>
                <a:latin typeface="Roboto"/>
              </a:rPr>
              <a:t>Radi se o ukapljenom naftnom plinu ili UNP, poznatom još i kao propan butan i autoplin. On se dobiva preradom prirodnog plina i </a:t>
            </a:r>
            <a:r>
              <a:rPr lang="sv-SE" dirty="0" smtClean="0">
                <a:solidFill>
                  <a:srgbClr val="00141E"/>
                </a:solidFill>
                <a:latin typeface="Roboto"/>
              </a:rPr>
              <a:t>nafte</a:t>
            </a:r>
            <a:r>
              <a:rPr lang="hr-HR" dirty="0" smtClean="0">
                <a:solidFill>
                  <a:srgbClr val="00141E"/>
                </a:solidFill>
                <a:latin typeface="Roboto"/>
              </a:rPr>
              <a:t>.</a:t>
            </a:r>
            <a:endParaRPr lang="hr-HR" dirty="0"/>
          </a:p>
        </p:txBody>
      </p:sp>
      <p:pic>
        <p:nvPicPr>
          <p:cNvPr id="5" name="Slika 4"/>
          <p:cNvPicPr>
            <a:picLocks noChangeAspect="1"/>
          </p:cNvPicPr>
          <p:nvPr/>
        </p:nvPicPr>
        <p:blipFill>
          <a:blip r:embed="rId3"/>
          <a:stretch>
            <a:fillRect/>
          </a:stretch>
        </p:blipFill>
        <p:spPr>
          <a:xfrm>
            <a:off x="9382942" y="55738"/>
            <a:ext cx="2117270" cy="1355052"/>
          </a:xfrm>
          <a:prstGeom prst="rect">
            <a:avLst/>
          </a:prstGeom>
        </p:spPr>
      </p:pic>
    </p:spTree>
    <p:extLst>
      <p:ext uri="{BB962C8B-B14F-4D97-AF65-F5344CB8AC3E}">
        <p14:creationId xmlns:p14="http://schemas.microsoft.com/office/powerpoint/2010/main" val="2169751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838200" y="365126"/>
            <a:ext cx="10515600" cy="357686"/>
          </a:xfrm>
        </p:spPr>
        <p:txBody>
          <a:bodyPr>
            <a:normAutofit fontScale="90000"/>
          </a:bodyPr>
          <a:lstStyle/>
          <a:p>
            <a:endParaRPr lang="hr-HR" dirty="0"/>
          </a:p>
        </p:txBody>
      </p:sp>
      <p:sp>
        <p:nvSpPr>
          <p:cNvPr id="5" name="Rezervirano mjesto sadržaja 4"/>
          <p:cNvSpPr>
            <a:spLocks noGrp="1"/>
          </p:cNvSpPr>
          <p:nvPr>
            <p:ph sz="half" idx="1"/>
          </p:nvPr>
        </p:nvSpPr>
        <p:spPr>
          <a:xfrm>
            <a:off x="838200" y="1053737"/>
            <a:ext cx="5181600" cy="5486400"/>
          </a:xfrm>
        </p:spPr>
        <p:txBody>
          <a:bodyPr>
            <a:normAutofit fontScale="62500" lnSpcReduction="20000"/>
          </a:bodyPr>
          <a:lstStyle/>
          <a:p>
            <a:r>
              <a:rPr lang="hr-HR" sz="3200" b="1" dirty="0"/>
              <a:t>Mane:</a:t>
            </a:r>
          </a:p>
          <a:p>
            <a:r>
              <a:rPr lang="hr-HR" sz="3200" dirty="0"/>
              <a:t>Registracija vozila na plin je skuplja od ostalih registracija zbog paušalnog iznosa od 550 kuna za cestarinu. Budući da plin nije oporezovan različitim nametima poput benzina, naplaćuje se ova cestarina kako bi se plin  izjednačio s benzinom.</a:t>
            </a:r>
          </a:p>
          <a:p>
            <a:r>
              <a:rPr lang="hr-HR" sz="3200" dirty="0"/>
              <a:t>Ugradnja plina je skuplja investicija.</a:t>
            </a:r>
          </a:p>
          <a:p>
            <a:r>
              <a:rPr lang="hr-HR" sz="3200" dirty="0"/>
              <a:t>Spremnik s plinom obično se stavlja u prtljažni prostor čime se ovaj dio u vozilu znatno smanjuje i ne ostavlja mnogo mogućnosti za prijevoz robe.</a:t>
            </a:r>
          </a:p>
          <a:p>
            <a:r>
              <a:rPr lang="hr-HR" sz="3200" dirty="0"/>
              <a:t>Relativno je malen broj plinskih postaja u Republici Hrvatskoj, mada se stanje znatno popravilo samo u usporedbi s nekoliko godina unazad. </a:t>
            </a:r>
          </a:p>
          <a:p>
            <a:r>
              <a:rPr lang="hr-HR" sz="3200" dirty="0"/>
              <a:t>Ako imate vozilo na plin, ne smijete se parkirati u podzemnim zatvorenim garažama zbog veće opasnosti od eksplozije. </a:t>
            </a:r>
          </a:p>
          <a:p>
            <a:r>
              <a:rPr lang="hr-HR" sz="3200" dirty="0"/>
              <a:t>Ugradnjom instalacije plina u vozilo ono gubi oko 10 posto na snazi i 5 posto na brzini</a:t>
            </a:r>
            <a:r>
              <a:rPr lang="hr-HR" dirty="0"/>
              <a:t>. </a:t>
            </a:r>
          </a:p>
          <a:p>
            <a:endParaRPr lang="hr-HR" dirty="0"/>
          </a:p>
        </p:txBody>
      </p:sp>
      <p:sp>
        <p:nvSpPr>
          <p:cNvPr id="6" name="Rezervirano mjesto sadržaja 5"/>
          <p:cNvSpPr>
            <a:spLocks noGrp="1"/>
          </p:cNvSpPr>
          <p:nvPr>
            <p:ph sz="half" idx="2"/>
          </p:nvPr>
        </p:nvSpPr>
        <p:spPr>
          <a:xfrm>
            <a:off x="6172200" y="1053737"/>
            <a:ext cx="5181600" cy="5486400"/>
          </a:xfrm>
        </p:spPr>
        <p:txBody>
          <a:bodyPr>
            <a:normAutofit fontScale="62500" lnSpcReduction="20000"/>
          </a:bodyPr>
          <a:lstStyle/>
          <a:p>
            <a:r>
              <a:rPr lang="hr-HR" b="1" dirty="0"/>
              <a:t>Prednosti:</a:t>
            </a:r>
          </a:p>
          <a:p>
            <a:r>
              <a:rPr lang="hr-HR" dirty="0"/>
              <a:t>Plin je mnogo </a:t>
            </a:r>
            <a:r>
              <a:rPr lang="hr-HR" dirty="0" err="1"/>
              <a:t>ekološkije</a:t>
            </a:r>
            <a:r>
              <a:rPr lang="hr-HR" dirty="0"/>
              <a:t> pogonsko gorivo od benzina. Njegovim sagorijevanjem ne stvara se čađa, dim i neugodni mirisi, što je sasvim normalno za benzin. </a:t>
            </a:r>
          </a:p>
          <a:p>
            <a:r>
              <a:rPr lang="hr-HR" dirty="0"/>
              <a:t>Vožnja na plin mnogo je </a:t>
            </a:r>
            <a:r>
              <a:rPr lang="hr-HR" dirty="0" err="1"/>
              <a:t>isplatljivija</a:t>
            </a:r>
            <a:r>
              <a:rPr lang="hr-HR" dirty="0"/>
              <a:t>. Iako vozilo potroši nešto više plina nego što bi to bilo s benzinom, ipak je plin znatno jeftiniji, što na kraju mjeseca dovodi do znatnih ušteda. </a:t>
            </a:r>
          </a:p>
          <a:p>
            <a:r>
              <a:rPr lang="hr-HR" dirty="0"/>
              <a:t>Oslobođeni ste </a:t>
            </a:r>
            <a:r>
              <a:rPr lang="hr-HR" dirty="0" err="1"/>
              <a:t>ekotesta</a:t>
            </a:r>
            <a:r>
              <a:rPr lang="hr-HR" dirty="0"/>
              <a:t> na registraciji. </a:t>
            </a:r>
          </a:p>
          <a:p>
            <a:r>
              <a:rPr lang="hr-HR" dirty="0"/>
              <a:t>Motor u vozilu na plin dulje traje nego u vozilu na benzin. Neke procjene govore da motor u vozilu na plin traje i do čak 35 posto dulje!</a:t>
            </a:r>
          </a:p>
          <a:p>
            <a:r>
              <a:rPr lang="hr-HR" dirty="0"/>
              <a:t>Prilikom prodaje rabljenog vozila ono ostvaruje višu cijenu nego što bi to bio slučaj da je na benzin.</a:t>
            </a:r>
          </a:p>
          <a:p>
            <a:r>
              <a:rPr lang="hr-HR" dirty="0"/>
              <a:t>Duži je vremenski interval potreban od zamjene do zamjene ulja u motoru. </a:t>
            </a:r>
          </a:p>
          <a:p>
            <a:r>
              <a:rPr lang="hr-HR" dirty="0"/>
              <a:t>Motor radi tiše i zvuk je ujednačeniji.</a:t>
            </a:r>
          </a:p>
          <a:p>
            <a:r>
              <a:rPr lang="hr-HR" dirty="0"/>
              <a:t>Udvostručuje se vrijeme trajanja katalizatora. </a:t>
            </a:r>
          </a:p>
          <a:p>
            <a:r>
              <a:rPr lang="hr-HR" dirty="0"/>
              <a:t>U običan benzin dodaju se razni aditivi na bazi sumpora, čime se povećava mogućnost korozije, a kod plina nema te bojazni.</a:t>
            </a:r>
          </a:p>
          <a:p>
            <a:endParaRPr lang="hr-HR" dirty="0"/>
          </a:p>
        </p:txBody>
      </p:sp>
    </p:spTree>
    <p:extLst>
      <p:ext uri="{BB962C8B-B14F-4D97-AF65-F5344CB8AC3E}">
        <p14:creationId xmlns:p14="http://schemas.microsoft.com/office/powerpoint/2010/main" val="4101637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838200" y="365126"/>
            <a:ext cx="10515600" cy="923744"/>
          </a:xfrm>
        </p:spPr>
        <p:txBody>
          <a:bodyPr/>
          <a:lstStyle/>
          <a:p>
            <a:r>
              <a:rPr lang="hr-HR" dirty="0" smtClean="0"/>
              <a:t>Električni pogon kod automobila</a:t>
            </a:r>
            <a:endParaRPr lang="hr-HR" dirty="0"/>
          </a:p>
        </p:txBody>
      </p:sp>
      <p:sp>
        <p:nvSpPr>
          <p:cNvPr id="6" name="Rezervirano mjesto sadržaja 5"/>
          <p:cNvSpPr>
            <a:spLocks noGrp="1"/>
          </p:cNvSpPr>
          <p:nvPr>
            <p:ph idx="1"/>
          </p:nvPr>
        </p:nvSpPr>
        <p:spPr>
          <a:xfrm>
            <a:off x="838200" y="1654629"/>
            <a:ext cx="10515600" cy="4522334"/>
          </a:xfrm>
        </p:spPr>
        <p:txBody>
          <a:bodyPr/>
          <a:lstStyle/>
          <a:p>
            <a:r>
              <a:rPr lang="hr-HR" dirty="0" smtClean="0"/>
              <a:t>Električni automobil pogoni se elektromotorom</a:t>
            </a:r>
          </a:p>
          <a:p>
            <a:r>
              <a:rPr lang="hr-HR" dirty="0" smtClean="0"/>
              <a:t>Punjenje baterija obavlja se na električnim postajama ili putem kućne električne instalacije</a:t>
            </a:r>
            <a:endParaRPr lang="hr-HR" dirty="0"/>
          </a:p>
        </p:txBody>
      </p:sp>
      <p:pic>
        <p:nvPicPr>
          <p:cNvPr id="7" name="Slika 6"/>
          <p:cNvPicPr>
            <a:picLocks noChangeAspect="1"/>
          </p:cNvPicPr>
          <p:nvPr/>
        </p:nvPicPr>
        <p:blipFill>
          <a:blip r:embed="rId2"/>
          <a:stretch>
            <a:fillRect/>
          </a:stretch>
        </p:blipFill>
        <p:spPr>
          <a:xfrm>
            <a:off x="1202424" y="3570515"/>
            <a:ext cx="3741187" cy="2396490"/>
          </a:xfrm>
          <a:prstGeom prst="rect">
            <a:avLst/>
          </a:prstGeom>
        </p:spPr>
      </p:pic>
      <p:pic>
        <p:nvPicPr>
          <p:cNvPr id="8" name="Slika 7"/>
          <p:cNvPicPr>
            <a:picLocks noChangeAspect="1"/>
          </p:cNvPicPr>
          <p:nvPr/>
        </p:nvPicPr>
        <p:blipFill>
          <a:blip r:embed="rId3"/>
          <a:stretch>
            <a:fillRect/>
          </a:stretch>
        </p:blipFill>
        <p:spPr>
          <a:xfrm>
            <a:off x="6005922" y="3570515"/>
            <a:ext cx="4279446" cy="2396490"/>
          </a:xfrm>
          <a:prstGeom prst="rect">
            <a:avLst/>
          </a:prstGeom>
        </p:spPr>
      </p:pic>
    </p:spTree>
    <p:extLst>
      <p:ext uri="{BB962C8B-B14F-4D97-AF65-F5344CB8AC3E}">
        <p14:creationId xmlns:p14="http://schemas.microsoft.com/office/powerpoint/2010/main" val="1078297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838200" y="365126"/>
            <a:ext cx="10515600" cy="497024"/>
          </a:xfrm>
        </p:spPr>
        <p:txBody>
          <a:bodyPr>
            <a:normAutofit fontScale="90000"/>
          </a:bodyPr>
          <a:lstStyle/>
          <a:p>
            <a:endParaRPr lang="hr-HR" dirty="0"/>
          </a:p>
        </p:txBody>
      </p:sp>
      <p:sp>
        <p:nvSpPr>
          <p:cNvPr id="3" name="Rezervirano mjesto sadržaja 2"/>
          <p:cNvSpPr>
            <a:spLocks noGrp="1"/>
          </p:cNvSpPr>
          <p:nvPr>
            <p:ph sz="half" idx="1"/>
          </p:nvPr>
        </p:nvSpPr>
        <p:spPr>
          <a:xfrm>
            <a:off x="838200" y="1132114"/>
            <a:ext cx="5181600" cy="5044849"/>
          </a:xfrm>
        </p:spPr>
        <p:txBody>
          <a:bodyPr/>
          <a:lstStyle/>
          <a:p>
            <a:r>
              <a:rPr lang="hr-HR" dirty="0" smtClean="0"/>
              <a:t>Prednosti:</a:t>
            </a:r>
          </a:p>
          <a:p>
            <a:r>
              <a:rPr lang="hr-HR" dirty="0" smtClean="0"/>
              <a:t>- bešumni</a:t>
            </a:r>
          </a:p>
          <a:p>
            <a:r>
              <a:rPr lang="hr-HR" dirty="0" smtClean="0"/>
              <a:t>- ne zagađuju</a:t>
            </a:r>
          </a:p>
          <a:p>
            <a:r>
              <a:rPr lang="hr-HR" dirty="0" smtClean="0"/>
              <a:t>- lakši za popravak</a:t>
            </a:r>
          </a:p>
          <a:p>
            <a:r>
              <a:rPr lang="hr-HR" dirty="0" smtClean="0"/>
              <a:t>- manja mogućnost kvara</a:t>
            </a:r>
          </a:p>
          <a:p>
            <a:r>
              <a:rPr lang="hr-HR" dirty="0" smtClean="0"/>
              <a:t>- porezne olakšice i državne subvencije pri kupnji</a:t>
            </a:r>
            <a:endParaRPr lang="hr-HR" dirty="0"/>
          </a:p>
        </p:txBody>
      </p:sp>
      <p:sp>
        <p:nvSpPr>
          <p:cNvPr id="5" name="Rezervirano mjesto sadržaja 4"/>
          <p:cNvSpPr>
            <a:spLocks noGrp="1"/>
          </p:cNvSpPr>
          <p:nvPr>
            <p:ph sz="half" idx="2"/>
          </p:nvPr>
        </p:nvSpPr>
        <p:spPr>
          <a:xfrm>
            <a:off x="6172200" y="1132114"/>
            <a:ext cx="5181600" cy="5044849"/>
          </a:xfrm>
        </p:spPr>
        <p:txBody>
          <a:bodyPr/>
          <a:lstStyle/>
          <a:p>
            <a:r>
              <a:rPr lang="hr-HR" dirty="0" smtClean="0"/>
              <a:t>Nedostatci:</a:t>
            </a:r>
          </a:p>
          <a:p>
            <a:r>
              <a:rPr lang="hr-HR" dirty="0" smtClean="0"/>
              <a:t>- kratko trajanje baterije</a:t>
            </a:r>
          </a:p>
          <a:p>
            <a:r>
              <a:rPr lang="hr-HR" dirty="0" smtClean="0"/>
              <a:t>- punjenje 2.5 – 8 sati</a:t>
            </a:r>
          </a:p>
          <a:p>
            <a:r>
              <a:rPr lang="hr-HR" dirty="0" smtClean="0"/>
              <a:t>- malo stanica za punjenje</a:t>
            </a:r>
          </a:p>
          <a:p>
            <a:r>
              <a:rPr lang="hr-HR" dirty="0" smtClean="0"/>
              <a:t>- veća cijena</a:t>
            </a:r>
            <a:endParaRPr lang="hr-HR" dirty="0"/>
          </a:p>
        </p:txBody>
      </p:sp>
    </p:spTree>
    <p:extLst>
      <p:ext uri="{BB962C8B-B14F-4D97-AF65-F5344CB8AC3E}">
        <p14:creationId xmlns:p14="http://schemas.microsoft.com/office/powerpoint/2010/main" val="2061652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838200" y="365126"/>
            <a:ext cx="10515600" cy="618944"/>
          </a:xfrm>
        </p:spPr>
        <p:txBody>
          <a:bodyPr>
            <a:normAutofit fontScale="90000"/>
          </a:bodyPr>
          <a:lstStyle/>
          <a:p>
            <a:r>
              <a:rPr lang="hr-HR" dirty="0" smtClean="0"/>
              <a:t>Hibridni pogon</a:t>
            </a:r>
            <a:endParaRPr lang="hr-HR" dirty="0"/>
          </a:p>
        </p:txBody>
      </p:sp>
      <p:sp>
        <p:nvSpPr>
          <p:cNvPr id="6" name="Rezervirano mjesto sadržaja 5"/>
          <p:cNvSpPr>
            <a:spLocks noGrp="1"/>
          </p:cNvSpPr>
          <p:nvPr>
            <p:ph idx="1"/>
          </p:nvPr>
        </p:nvSpPr>
        <p:spPr>
          <a:xfrm>
            <a:off x="838200" y="1262743"/>
            <a:ext cx="10515600" cy="4914220"/>
          </a:xfrm>
        </p:spPr>
        <p:txBody>
          <a:bodyPr/>
          <a:lstStyle/>
          <a:p>
            <a:r>
              <a:rPr lang="hr-HR" dirty="0"/>
              <a:t>Hibridni automobili su oni koji za pokretanje koriste dva ili više izvora energije, umjesto jednog kao kod tradicionalnih automobila. Najčešća je kombinacija benzinskog ili dizelskog motora s </a:t>
            </a:r>
            <a:r>
              <a:rPr lang="hr-HR" dirty="0" smtClean="0"/>
              <a:t>elektromotorom ili plinom.</a:t>
            </a:r>
            <a:endParaRPr lang="hr-HR" dirty="0"/>
          </a:p>
        </p:txBody>
      </p:sp>
      <p:pic>
        <p:nvPicPr>
          <p:cNvPr id="7" name="Slika 6"/>
          <p:cNvPicPr>
            <a:picLocks noChangeAspect="1"/>
          </p:cNvPicPr>
          <p:nvPr/>
        </p:nvPicPr>
        <p:blipFill>
          <a:blip r:embed="rId2"/>
          <a:stretch>
            <a:fillRect/>
          </a:stretch>
        </p:blipFill>
        <p:spPr>
          <a:xfrm>
            <a:off x="3075878" y="3396342"/>
            <a:ext cx="5221757" cy="2627403"/>
          </a:xfrm>
          <a:prstGeom prst="rect">
            <a:avLst/>
          </a:prstGeom>
        </p:spPr>
      </p:pic>
    </p:spTree>
    <p:extLst>
      <p:ext uri="{BB962C8B-B14F-4D97-AF65-F5344CB8AC3E}">
        <p14:creationId xmlns:p14="http://schemas.microsoft.com/office/powerpoint/2010/main" val="2223102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stretch>
            <a:fillRect/>
          </a:stretch>
        </p:blipFill>
        <p:spPr>
          <a:xfrm>
            <a:off x="522515" y="268650"/>
            <a:ext cx="11421610" cy="6424656"/>
          </a:xfrm>
          <a:prstGeom prst="rect">
            <a:avLst/>
          </a:prstGeom>
        </p:spPr>
      </p:pic>
    </p:spTree>
    <p:extLst>
      <p:ext uri="{BB962C8B-B14F-4D97-AF65-F5344CB8AC3E}">
        <p14:creationId xmlns:p14="http://schemas.microsoft.com/office/powerpoint/2010/main" val="3104978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279309"/>
          </a:xfrm>
        </p:spPr>
        <p:txBody>
          <a:bodyPr>
            <a:normAutofit fontScale="90000"/>
          </a:bodyPr>
          <a:lstStyle/>
          <a:p>
            <a:endParaRPr lang="hr-HR" dirty="0"/>
          </a:p>
        </p:txBody>
      </p:sp>
      <p:pic>
        <p:nvPicPr>
          <p:cNvPr id="4" name="Rezervirano mjesto sadržaja 3"/>
          <p:cNvPicPr>
            <a:picLocks noGrp="1" noChangeAspect="1"/>
          </p:cNvPicPr>
          <p:nvPr>
            <p:ph idx="1"/>
          </p:nvPr>
        </p:nvPicPr>
        <p:blipFill>
          <a:blip r:embed="rId2"/>
          <a:stretch>
            <a:fillRect/>
          </a:stretch>
        </p:blipFill>
        <p:spPr>
          <a:xfrm>
            <a:off x="459055" y="95795"/>
            <a:ext cx="11610864" cy="6531112"/>
          </a:xfrm>
          <a:prstGeom prst="rect">
            <a:avLst/>
          </a:prstGeom>
        </p:spPr>
      </p:pic>
    </p:spTree>
    <p:extLst>
      <p:ext uri="{BB962C8B-B14F-4D97-AF65-F5344CB8AC3E}">
        <p14:creationId xmlns:p14="http://schemas.microsoft.com/office/powerpoint/2010/main" val="3743294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766989"/>
          </a:xfrm>
        </p:spPr>
        <p:txBody>
          <a:bodyPr>
            <a:normAutofit/>
          </a:bodyPr>
          <a:lstStyle/>
          <a:p>
            <a:r>
              <a:rPr lang="hr-HR" dirty="0" smtClean="0"/>
              <a:t>Industrijske revolucije</a:t>
            </a:r>
            <a:endParaRPr lang="hr-HR" dirty="0"/>
          </a:p>
        </p:txBody>
      </p:sp>
      <p:sp>
        <p:nvSpPr>
          <p:cNvPr id="3" name="Rezervirano mjesto sadržaja 2"/>
          <p:cNvSpPr>
            <a:spLocks noGrp="1"/>
          </p:cNvSpPr>
          <p:nvPr>
            <p:ph idx="1"/>
          </p:nvPr>
        </p:nvSpPr>
        <p:spPr>
          <a:xfrm>
            <a:off x="838200" y="1201783"/>
            <a:ext cx="10515600" cy="4975180"/>
          </a:xfrm>
        </p:spPr>
        <p:txBody>
          <a:bodyPr/>
          <a:lstStyle/>
          <a:p>
            <a:r>
              <a:rPr lang="hr-HR" dirty="0" smtClean="0"/>
              <a:t>- Prva industrijska revolucija – kraj 18. st. – izum parnog stroja (James    Watt)</a:t>
            </a:r>
          </a:p>
          <a:p>
            <a:r>
              <a:rPr lang="hr-HR" dirty="0" smtClean="0"/>
              <a:t>- Druga industrijska revolucija – kraj 19. i početak 20. st. – struja, nafta, mnoštvo izuma…</a:t>
            </a:r>
          </a:p>
          <a:p>
            <a:r>
              <a:rPr lang="hr-HR" dirty="0" smtClean="0"/>
              <a:t>- Treća industrijska revolucija – sredina 20. st. – elektronika, roboti…</a:t>
            </a:r>
          </a:p>
          <a:p>
            <a:r>
              <a:rPr lang="hr-HR" dirty="0" smtClean="0"/>
              <a:t>- Četvrta industrijska revolucija – početak 21. st. – kibernetika…</a:t>
            </a:r>
            <a:endParaRPr lang="hr-HR" dirty="0"/>
          </a:p>
        </p:txBody>
      </p:sp>
    </p:spTree>
    <p:extLst>
      <p:ext uri="{BB962C8B-B14F-4D97-AF65-F5344CB8AC3E}">
        <p14:creationId xmlns:p14="http://schemas.microsoft.com/office/powerpoint/2010/main" val="3136561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314144"/>
          </a:xfrm>
        </p:spPr>
        <p:txBody>
          <a:bodyPr>
            <a:normAutofit fontScale="90000"/>
          </a:bodyPr>
          <a:lstStyle/>
          <a:p>
            <a:endParaRPr lang="hr-HR" dirty="0"/>
          </a:p>
        </p:txBody>
      </p:sp>
      <p:pic>
        <p:nvPicPr>
          <p:cNvPr id="4" name="Rezervirano mjesto sadržaja 3"/>
          <p:cNvPicPr>
            <a:picLocks noGrp="1" noChangeAspect="1"/>
          </p:cNvPicPr>
          <p:nvPr>
            <p:ph idx="1"/>
          </p:nvPr>
        </p:nvPicPr>
        <p:blipFill>
          <a:blip r:embed="rId2"/>
          <a:stretch>
            <a:fillRect/>
          </a:stretch>
        </p:blipFill>
        <p:spPr>
          <a:xfrm>
            <a:off x="1733006" y="862013"/>
            <a:ext cx="8874034" cy="5942444"/>
          </a:xfrm>
          <a:prstGeom prst="rect">
            <a:avLst/>
          </a:prstGeom>
        </p:spPr>
      </p:pic>
    </p:spTree>
    <p:extLst>
      <p:ext uri="{BB962C8B-B14F-4D97-AF65-F5344CB8AC3E}">
        <p14:creationId xmlns:p14="http://schemas.microsoft.com/office/powerpoint/2010/main" val="2431278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288018"/>
          </a:xfrm>
        </p:spPr>
        <p:txBody>
          <a:bodyPr>
            <a:normAutofit fontScale="90000"/>
          </a:bodyPr>
          <a:lstStyle/>
          <a:p>
            <a:endParaRPr lang="hr-HR" dirty="0"/>
          </a:p>
        </p:txBody>
      </p:sp>
      <p:pic>
        <p:nvPicPr>
          <p:cNvPr id="6" name="Rezervirano mjesto sadržaja 5"/>
          <p:cNvPicPr>
            <a:picLocks noGrp="1" noChangeAspect="1"/>
          </p:cNvPicPr>
          <p:nvPr>
            <p:ph idx="1"/>
          </p:nvPr>
        </p:nvPicPr>
        <p:blipFill>
          <a:blip r:embed="rId2"/>
          <a:stretch>
            <a:fillRect/>
          </a:stretch>
        </p:blipFill>
        <p:spPr>
          <a:xfrm>
            <a:off x="2368732" y="653144"/>
            <a:ext cx="7650003" cy="3176900"/>
          </a:xfrm>
          <a:prstGeom prst="rect">
            <a:avLst/>
          </a:prstGeom>
        </p:spPr>
      </p:pic>
      <p:pic>
        <p:nvPicPr>
          <p:cNvPr id="7" name="Slika 6"/>
          <p:cNvPicPr>
            <a:picLocks noChangeAspect="1"/>
          </p:cNvPicPr>
          <p:nvPr/>
        </p:nvPicPr>
        <p:blipFill>
          <a:blip r:embed="rId3"/>
          <a:stretch>
            <a:fillRect/>
          </a:stretch>
        </p:blipFill>
        <p:spPr>
          <a:xfrm>
            <a:off x="2447110" y="3775978"/>
            <a:ext cx="7144022" cy="2625911"/>
          </a:xfrm>
          <a:prstGeom prst="rect">
            <a:avLst/>
          </a:prstGeom>
        </p:spPr>
      </p:pic>
    </p:spTree>
    <p:extLst>
      <p:ext uri="{BB962C8B-B14F-4D97-AF65-F5344CB8AC3E}">
        <p14:creationId xmlns:p14="http://schemas.microsoft.com/office/powerpoint/2010/main" val="171109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838200" y="365125"/>
            <a:ext cx="10515600" cy="549275"/>
          </a:xfrm>
        </p:spPr>
        <p:txBody>
          <a:bodyPr>
            <a:normAutofit fontScale="90000"/>
          </a:bodyPr>
          <a:lstStyle/>
          <a:p>
            <a:r>
              <a:rPr lang="hr-HR" dirty="0" smtClean="0"/>
              <a:t>Parni stroj</a:t>
            </a:r>
            <a:endParaRPr lang="hr-HR" dirty="0"/>
          </a:p>
        </p:txBody>
      </p:sp>
      <p:sp>
        <p:nvSpPr>
          <p:cNvPr id="4" name="Rezervirano mjesto sadržaja 3"/>
          <p:cNvSpPr>
            <a:spLocks noGrp="1"/>
          </p:cNvSpPr>
          <p:nvPr>
            <p:ph idx="1"/>
          </p:nvPr>
        </p:nvSpPr>
        <p:spPr>
          <a:xfrm>
            <a:off x="838200" y="1358537"/>
            <a:ext cx="10515600" cy="4818426"/>
          </a:xfrm>
        </p:spPr>
        <p:txBody>
          <a:bodyPr/>
          <a:lstStyle/>
          <a:p>
            <a:r>
              <a:rPr lang="hr-HR" b="1" dirty="0" smtClean="0"/>
              <a:t>Parni stroj </a:t>
            </a:r>
            <a:r>
              <a:rPr lang="hr-HR" dirty="0" smtClean="0"/>
              <a:t>je toplinski stroj koji energiju vodene pare ekspanzijom pretvara u mehanički rad.</a:t>
            </a:r>
          </a:p>
          <a:p>
            <a:r>
              <a:rPr lang="hr-HR" dirty="0" err="1" smtClean="0"/>
              <a:t>Heron</a:t>
            </a:r>
            <a:r>
              <a:rPr lang="hr-HR" dirty="0" smtClean="0"/>
              <a:t> – 1. </a:t>
            </a:r>
            <a:r>
              <a:rPr lang="hr-HR" dirty="0" err="1" smtClean="0"/>
              <a:t>st.p.K</a:t>
            </a:r>
            <a:r>
              <a:rPr lang="hr-HR" dirty="0" smtClean="0"/>
              <a:t>.</a:t>
            </a:r>
          </a:p>
          <a:p>
            <a:r>
              <a:rPr lang="hr-HR" dirty="0" smtClean="0"/>
              <a:t>Denis Papin – kraj 17. st.</a:t>
            </a:r>
          </a:p>
          <a:p>
            <a:r>
              <a:rPr lang="hr-HR" dirty="0" smtClean="0"/>
              <a:t>Thomas </a:t>
            </a:r>
            <a:r>
              <a:rPr lang="hr-HR" dirty="0" err="1" smtClean="0"/>
              <a:t>Savery</a:t>
            </a:r>
            <a:r>
              <a:rPr lang="hr-HR" dirty="0" smtClean="0"/>
              <a:t> i Thomas </a:t>
            </a:r>
            <a:r>
              <a:rPr lang="hr-HR" dirty="0" err="1" smtClean="0"/>
              <a:t>Newcomen</a:t>
            </a:r>
            <a:endParaRPr lang="hr-HR" dirty="0"/>
          </a:p>
          <a:p>
            <a:pPr marL="0" indent="0">
              <a:buNone/>
            </a:pPr>
            <a:r>
              <a:rPr lang="hr-HR" dirty="0" smtClean="0"/>
              <a:t>          - kraj 17. st. – početak 18. st.</a:t>
            </a:r>
          </a:p>
          <a:p>
            <a:pPr marL="0" indent="0">
              <a:buNone/>
            </a:pPr>
            <a:r>
              <a:rPr lang="hr-HR" dirty="0" smtClean="0"/>
              <a:t> </a:t>
            </a:r>
            <a:r>
              <a:rPr lang="hr-HR" b="1" dirty="0" smtClean="0"/>
              <a:t>James Watt – 18. st.</a:t>
            </a:r>
          </a:p>
          <a:p>
            <a:endParaRPr lang="hr-HR" dirty="0"/>
          </a:p>
        </p:txBody>
      </p:sp>
      <p:pic>
        <p:nvPicPr>
          <p:cNvPr id="1028" name="Picture 4" descr="https://upload.wikimedia.org/wikipedia/commons/thumb/f/f0/Steam_engine_in_action.gif/300px-Steam_engine_in_action.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31375" y="1872344"/>
            <a:ext cx="4635637" cy="3013166"/>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p:cNvPicPr>
            <a:picLocks noChangeAspect="1"/>
          </p:cNvPicPr>
          <p:nvPr/>
        </p:nvPicPr>
        <p:blipFill>
          <a:blip r:embed="rId4"/>
          <a:stretch>
            <a:fillRect/>
          </a:stretch>
        </p:blipFill>
        <p:spPr>
          <a:xfrm>
            <a:off x="5617028" y="4478904"/>
            <a:ext cx="2787832" cy="2286022"/>
          </a:xfrm>
          <a:prstGeom prst="rect">
            <a:avLst/>
          </a:prstGeom>
        </p:spPr>
      </p:pic>
    </p:spTree>
    <p:extLst>
      <p:ext uri="{BB962C8B-B14F-4D97-AF65-F5344CB8AC3E}">
        <p14:creationId xmlns:p14="http://schemas.microsoft.com/office/powerpoint/2010/main" val="3876922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819241"/>
          </a:xfrm>
        </p:spPr>
        <p:txBody>
          <a:bodyPr>
            <a:normAutofit/>
          </a:bodyPr>
          <a:lstStyle/>
          <a:p>
            <a:r>
              <a:rPr lang="hr-HR" sz="4000" dirty="0" smtClean="0"/>
              <a:t>Parna turbina</a:t>
            </a:r>
            <a:endParaRPr lang="hr-HR" sz="4000" dirty="0"/>
          </a:p>
        </p:txBody>
      </p:sp>
      <p:sp>
        <p:nvSpPr>
          <p:cNvPr id="3" name="Rezervirano mjesto sadržaja 2"/>
          <p:cNvSpPr>
            <a:spLocks noGrp="1"/>
          </p:cNvSpPr>
          <p:nvPr>
            <p:ph idx="1"/>
          </p:nvPr>
        </p:nvSpPr>
        <p:spPr>
          <a:xfrm>
            <a:off x="838200" y="1184366"/>
            <a:ext cx="10515600" cy="4992597"/>
          </a:xfrm>
        </p:spPr>
        <p:txBody>
          <a:bodyPr/>
          <a:lstStyle/>
          <a:p>
            <a:r>
              <a:rPr lang="hr-HR" dirty="0" smtClean="0"/>
              <a:t>Parna turbina je rotacijski toplinski stroj u kojem se energija vodene pare visokog tlaka i temperature najprije pretvara u kinetičku energiju strujanja, a potom u mehanički rad, vrtnju rotora.</a:t>
            </a:r>
            <a:endParaRPr lang="hr-HR" dirty="0"/>
          </a:p>
        </p:txBody>
      </p:sp>
      <p:pic>
        <p:nvPicPr>
          <p:cNvPr id="4" name="Slika 3"/>
          <p:cNvPicPr>
            <a:picLocks noChangeAspect="1"/>
          </p:cNvPicPr>
          <p:nvPr/>
        </p:nvPicPr>
        <p:blipFill>
          <a:blip r:embed="rId2"/>
          <a:stretch>
            <a:fillRect/>
          </a:stretch>
        </p:blipFill>
        <p:spPr>
          <a:xfrm>
            <a:off x="1724296" y="3049497"/>
            <a:ext cx="3127466" cy="3127466"/>
          </a:xfrm>
          <a:prstGeom prst="rect">
            <a:avLst/>
          </a:prstGeom>
        </p:spPr>
      </p:pic>
      <p:pic>
        <p:nvPicPr>
          <p:cNvPr id="5" name="Slika 4"/>
          <p:cNvPicPr>
            <a:picLocks noChangeAspect="1"/>
          </p:cNvPicPr>
          <p:nvPr/>
        </p:nvPicPr>
        <p:blipFill>
          <a:blip r:embed="rId3"/>
          <a:stretch>
            <a:fillRect/>
          </a:stretch>
        </p:blipFill>
        <p:spPr>
          <a:xfrm>
            <a:off x="6026331" y="3049497"/>
            <a:ext cx="4407626" cy="3063300"/>
          </a:xfrm>
          <a:prstGeom prst="rect">
            <a:avLst/>
          </a:prstGeom>
        </p:spPr>
      </p:pic>
    </p:spTree>
    <p:extLst>
      <p:ext uri="{BB962C8B-B14F-4D97-AF65-F5344CB8AC3E}">
        <p14:creationId xmlns:p14="http://schemas.microsoft.com/office/powerpoint/2010/main" val="1344382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723446"/>
          </a:xfrm>
        </p:spPr>
        <p:txBody>
          <a:bodyPr/>
          <a:lstStyle/>
          <a:p>
            <a:r>
              <a:rPr lang="hr-HR" dirty="0" smtClean="0"/>
              <a:t>Mlazni motor</a:t>
            </a:r>
            <a:endParaRPr lang="hr-HR" dirty="0"/>
          </a:p>
        </p:txBody>
      </p:sp>
      <p:sp>
        <p:nvSpPr>
          <p:cNvPr id="3" name="Rezervirano mjesto sadržaja 2"/>
          <p:cNvSpPr>
            <a:spLocks noGrp="1"/>
          </p:cNvSpPr>
          <p:nvPr>
            <p:ph idx="1"/>
          </p:nvPr>
        </p:nvSpPr>
        <p:spPr>
          <a:xfrm>
            <a:off x="838200" y="1506583"/>
            <a:ext cx="10515600" cy="4670380"/>
          </a:xfrm>
        </p:spPr>
        <p:txBody>
          <a:bodyPr/>
          <a:lstStyle/>
          <a:p>
            <a:r>
              <a:rPr lang="hr-HR" dirty="0" smtClean="0"/>
              <a:t>Mlazni motor je motor koji ispušta plin koji se kreće velikom brzinom ostvarujući tako silu potiska</a:t>
            </a:r>
            <a:endParaRPr lang="hr-HR" dirty="0"/>
          </a:p>
        </p:txBody>
      </p:sp>
      <p:pic>
        <p:nvPicPr>
          <p:cNvPr id="4" name="Slika 3"/>
          <p:cNvPicPr>
            <a:picLocks noChangeAspect="1"/>
          </p:cNvPicPr>
          <p:nvPr/>
        </p:nvPicPr>
        <p:blipFill>
          <a:blip r:embed="rId2"/>
          <a:stretch>
            <a:fillRect/>
          </a:stretch>
        </p:blipFill>
        <p:spPr>
          <a:xfrm>
            <a:off x="1205877" y="2821577"/>
            <a:ext cx="3654867" cy="2021069"/>
          </a:xfrm>
          <a:prstGeom prst="rect">
            <a:avLst/>
          </a:prstGeom>
        </p:spPr>
      </p:pic>
      <p:pic>
        <p:nvPicPr>
          <p:cNvPr id="5" name="Slika 4"/>
          <p:cNvPicPr>
            <a:picLocks noChangeAspect="1"/>
          </p:cNvPicPr>
          <p:nvPr/>
        </p:nvPicPr>
        <p:blipFill>
          <a:blip r:embed="rId3"/>
          <a:stretch>
            <a:fillRect/>
          </a:stretch>
        </p:blipFill>
        <p:spPr>
          <a:xfrm>
            <a:off x="5460956" y="2821577"/>
            <a:ext cx="5625873" cy="2250349"/>
          </a:xfrm>
          <a:prstGeom prst="rect">
            <a:avLst/>
          </a:prstGeom>
        </p:spPr>
      </p:pic>
    </p:spTree>
    <p:extLst>
      <p:ext uri="{BB962C8B-B14F-4D97-AF65-F5344CB8AC3E}">
        <p14:creationId xmlns:p14="http://schemas.microsoft.com/office/powerpoint/2010/main" val="3017576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688612"/>
          </a:xfrm>
        </p:spPr>
        <p:txBody>
          <a:bodyPr>
            <a:normAutofit fontScale="90000"/>
          </a:bodyPr>
          <a:lstStyle/>
          <a:p>
            <a:r>
              <a:rPr lang="hr-HR" dirty="0" smtClean="0"/>
              <a:t>Raketni motor</a:t>
            </a:r>
            <a:endParaRPr lang="hr-HR" dirty="0"/>
          </a:p>
        </p:txBody>
      </p:sp>
      <p:sp>
        <p:nvSpPr>
          <p:cNvPr id="3" name="Rezervirano mjesto sadržaja 2"/>
          <p:cNvSpPr>
            <a:spLocks noGrp="1"/>
          </p:cNvSpPr>
          <p:nvPr>
            <p:ph idx="1"/>
          </p:nvPr>
        </p:nvSpPr>
        <p:spPr>
          <a:xfrm>
            <a:off x="838200" y="1454331"/>
            <a:ext cx="10515600" cy="4722632"/>
          </a:xfrm>
        </p:spPr>
        <p:txBody>
          <a:bodyPr/>
          <a:lstStyle/>
          <a:p>
            <a:r>
              <a:rPr lang="hr-HR" dirty="0" smtClean="0"/>
              <a:t>raketni motor -  </a:t>
            </a:r>
            <a:r>
              <a:rPr lang="hr-HR" dirty="0" err="1" smtClean="0"/>
              <a:t>oksidans</a:t>
            </a:r>
            <a:r>
              <a:rPr lang="hr-HR" dirty="0" smtClean="0"/>
              <a:t> za izgaranje goriva ne uzima iz okoline, već ga letjelica (raketa, zrakoplov) nosi sa sobom</a:t>
            </a:r>
          </a:p>
          <a:p>
            <a:r>
              <a:rPr lang="hr-HR" dirty="0" smtClean="0"/>
              <a:t> Izgaranjem goriva  njegova se kem. energija uz pomoć </a:t>
            </a:r>
            <a:r>
              <a:rPr lang="hr-HR" dirty="0" err="1" smtClean="0"/>
              <a:t>oksidansa</a:t>
            </a:r>
            <a:r>
              <a:rPr lang="hr-HR" dirty="0" smtClean="0"/>
              <a:t> pretvara u kinetičku energiju mlaza vrućih plinova</a:t>
            </a:r>
            <a:endParaRPr lang="hr-HR" dirty="0"/>
          </a:p>
        </p:txBody>
      </p:sp>
      <p:pic>
        <p:nvPicPr>
          <p:cNvPr id="4" name="Slika 3"/>
          <p:cNvPicPr>
            <a:picLocks noChangeAspect="1"/>
          </p:cNvPicPr>
          <p:nvPr/>
        </p:nvPicPr>
        <p:blipFill>
          <a:blip r:embed="rId2"/>
          <a:stretch>
            <a:fillRect/>
          </a:stretch>
        </p:blipFill>
        <p:spPr>
          <a:xfrm>
            <a:off x="1410789" y="4118301"/>
            <a:ext cx="3536224" cy="1980285"/>
          </a:xfrm>
          <a:prstGeom prst="rect">
            <a:avLst/>
          </a:prstGeom>
        </p:spPr>
      </p:pic>
      <p:pic>
        <p:nvPicPr>
          <p:cNvPr id="5" name="Slika 4"/>
          <p:cNvPicPr>
            <a:picLocks noChangeAspect="1"/>
          </p:cNvPicPr>
          <p:nvPr/>
        </p:nvPicPr>
        <p:blipFill>
          <a:blip r:embed="rId3"/>
          <a:stretch>
            <a:fillRect/>
          </a:stretch>
        </p:blipFill>
        <p:spPr>
          <a:xfrm>
            <a:off x="10722972" y="2767557"/>
            <a:ext cx="952500" cy="3810000"/>
          </a:xfrm>
          <a:prstGeom prst="rect">
            <a:avLst/>
          </a:prstGeom>
        </p:spPr>
      </p:pic>
    </p:spTree>
    <p:extLst>
      <p:ext uri="{BB962C8B-B14F-4D97-AF65-F5344CB8AC3E}">
        <p14:creationId xmlns:p14="http://schemas.microsoft.com/office/powerpoint/2010/main" val="4254785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775698"/>
          </a:xfrm>
        </p:spPr>
        <p:txBody>
          <a:bodyPr/>
          <a:lstStyle/>
          <a:p>
            <a:r>
              <a:rPr lang="hr-HR" dirty="0" smtClean="0"/>
              <a:t>Benzinski motor</a:t>
            </a:r>
            <a:endParaRPr lang="hr-HR" dirty="0"/>
          </a:p>
        </p:txBody>
      </p:sp>
      <p:pic>
        <p:nvPicPr>
          <p:cNvPr id="4" name="Rezervirano mjesto sadržaja 3"/>
          <p:cNvPicPr>
            <a:picLocks noGrp="1" noChangeAspect="1"/>
          </p:cNvPicPr>
          <p:nvPr>
            <p:ph idx="1"/>
          </p:nvPr>
        </p:nvPicPr>
        <p:blipFill>
          <a:blip r:embed="rId2"/>
          <a:stretch>
            <a:fillRect/>
          </a:stretch>
        </p:blipFill>
        <p:spPr>
          <a:xfrm>
            <a:off x="803366" y="1032623"/>
            <a:ext cx="2143125" cy="2143125"/>
          </a:xfrm>
          <a:prstGeom prst="rect">
            <a:avLst/>
          </a:prstGeom>
        </p:spPr>
      </p:pic>
      <p:pic>
        <p:nvPicPr>
          <p:cNvPr id="5" name="Slika 4"/>
          <p:cNvPicPr>
            <a:picLocks noChangeAspect="1"/>
          </p:cNvPicPr>
          <p:nvPr/>
        </p:nvPicPr>
        <p:blipFill>
          <a:blip r:embed="rId3"/>
          <a:stretch>
            <a:fillRect/>
          </a:stretch>
        </p:blipFill>
        <p:spPr>
          <a:xfrm>
            <a:off x="3631065" y="1140824"/>
            <a:ext cx="2143125" cy="2143125"/>
          </a:xfrm>
          <a:prstGeom prst="rect">
            <a:avLst/>
          </a:prstGeom>
        </p:spPr>
      </p:pic>
      <p:pic>
        <p:nvPicPr>
          <p:cNvPr id="6" name="Slika 5"/>
          <p:cNvPicPr>
            <a:picLocks noChangeAspect="1"/>
          </p:cNvPicPr>
          <p:nvPr/>
        </p:nvPicPr>
        <p:blipFill>
          <a:blip r:embed="rId4"/>
          <a:stretch>
            <a:fillRect/>
          </a:stretch>
        </p:blipFill>
        <p:spPr>
          <a:xfrm>
            <a:off x="5892707" y="1417049"/>
            <a:ext cx="2886075" cy="1590675"/>
          </a:xfrm>
          <a:prstGeom prst="rect">
            <a:avLst/>
          </a:prstGeom>
        </p:spPr>
      </p:pic>
      <p:pic>
        <p:nvPicPr>
          <p:cNvPr id="7" name="Slika 6"/>
          <p:cNvPicPr>
            <a:picLocks noChangeAspect="1"/>
          </p:cNvPicPr>
          <p:nvPr/>
        </p:nvPicPr>
        <p:blipFill>
          <a:blip r:embed="rId5"/>
          <a:stretch>
            <a:fillRect/>
          </a:stretch>
        </p:blipFill>
        <p:spPr>
          <a:xfrm>
            <a:off x="348208" y="3859621"/>
            <a:ext cx="2143125" cy="2143125"/>
          </a:xfrm>
          <a:prstGeom prst="rect">
            <a:avLst/>
          </a:prstGeom>
        </p:spPr>
      </p:pic>
      <p:pic>
        <p:nvPicPr>
          <p:cNvPr id="8" name="Slika 7"/>
          <p:cNvPicPr>
            <a:picLocks noChangeAspect="1"/>
          </p:cNvPicPr>
          <p:nvPr/>
        </p:nvPicPr>
        <p:blipFill>
          <a:blip r:embed="rId6"/>
          <a:stretch>
            <a:fillRect/>
          </a:stretch>
        </p:blipFill>
        <p:spPr>
          <a:xfrm>
            <a:off x="2946491" y="4016873"/>
            <a:ext cx="2628900" cy="1743075"/>
          </a:xfrm>
          <a:prstGeom prst="rect">
            <a:avLst/>
          </a:prstGeom>
        </p:spPr>
      </p:pic>
      <p:pic>
        <p:nvPicPr>
          <p:cNvPr id="9" name="Slika 8"/>
          <p:cNvPicPr>
            <a:picLocks noChangeAspect="1"/>
          </p:cNvPicPr>
          <p:nvPr/>
        </p:nvPicPr>
        <p:blipFill>
          <a:blip r:embed="rId7"/>
          <a:stretch>
            <a:fillRect/>
          </a:stretch>
        </p:blipFill>
        <p:spPr>
          <a:xfrm>
            <a:off x="6190365" y="4016873"/>
            <a:ext cx="2895600" cy="1581150"/>
          </a:xfrm>
          <a:prstGeom prst="rect">
            <a:avLst/>
          </a:prstGeom>
        </p:spPr>
      </p:pic>
      <p:pic>
        <p:nvPicPr>
          <p:cNvPr id="10" name="Slika 9"/>
          <p:cNvPicPr>
            <a:picLocks noChangeAspect="1"/>
          </p:cNvPicPr>
          <p:nvPr/>
        </p:nvPicPr>
        <p:blipFill>
          <a:blip r:embed="rId8"/>
          <a:stretch>
            <a:fillRect/>
          </a:stretch>
        </p:blipFill>
        <p:spPr>
          <a:xfrm>
            <a:off x="9465670" y="1295943"/>
            <a:ext cx="2143125" cy="2143125"/>
          </a:xfrm>
          <a:prstGeom prst="rect">
            <a:avLst/>
          </a:prstGeom>
        </p:spPr>
      </p:pic>
      <p:pic>
        <p:nvPicPr>
          <p:cNvPr id="11" name="Slika 10"/>
          <p:cNvPicPr>
            <a:picLocks noChangeAspect="1"/>
          </p:cNvPicPr>
          <p:nvPr/>
        </p:nvPicPr>
        <p:blipFill>
          <a:blip r:embed="rId9"/>
          <a:stretch>
            <a:fillRect/>
          </a:stretch>
        </p:blipFill>
        <p:spPr>
          <a:xfrm>
            <a:off x="9631272" y="3616823"/>
            <a:ext cx="2143125" cy="2143125"/>
          </a:xfrm>
          <a:prstGeom prst="rect">
            <a:avLst/>
          </a:prstGeom>
        </p:spPr>
      </p:pic>
    </p:spTree>
    <p:extLst>
      <p:ext uri="{BB962C8B-B14F-4D97-AF65-F5344CB8AC3E}">
        <p14:creationId xmlns:p14="http://schemas.microsoft.com/office/powerpoint/2010/main" val="748974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601526"/>
          </a:xfrm>
        </p:spPr>
        <p:txBody>
          <a:bodyPr>
            <a:normAutofit fontScale="90000"/>
          </a:bodyPr>
          <a:lstStyle/>
          <a:p>
            <a:endParaRPr lang="hr-HR" dirty="0"/>
          </a:p>
        </p:txBody>
      </p:sp>
      <p:sp>
        <p:nvSpPr>
          <p:cNvPr id="3" name="Rezervirano mjesto sadržaja 2"/>
          <p:cNvSpPr>
            <a:spLocks noGrp="1"/>
          </p:cNvSpPr>
          <p:nvPr>
            <p:ph idx="1"/>
          </p:nvPr>
        </p:nvSpPr>
        <p:spPr>
          <a:xfrm>
            <a:off x="838200" y="1436914"/>
            <a:ext cx="10515600" cy="4740049"/>
          </a:xfrm>
        </p:spPr>
        <p:txBody>
          <a:bodyPr/>
          <a:lstStyle/>
          <a:p>
            <a:r>
              <a:rPr lang="hr-HR" dirty="0" smtClean="0"/>
              <a:t>Prvi benzinski motor (četverotaktni) i prvi suvremeni automobil konstruirao je njemački inženjer </a:t>
            </a:r>
            <a:r>
              <a:rPr lang="hr-HR" b="1" dirty="0" err="1" smtClean="0"/>
              <a:t>Karl</a:t>
            </a:r>
            <a:r>
              <a:rPr lang="hr-HR" b="1" dirty="0" smtClean="0"/>
              <a:t> </a:t>
            </a:r>
            <a:r>
              <a:rPr lang="hr-HR" b="1" dirty="0" err="1" smtClean="0"/>
              <a:t>Benz</a:t>
            </a:r>
            <a:r>
              <a:rPr lang="hr-HR" b="1" dirty="0" smtClean="0"/>
              <a:t> </a:t>
            </a:r>
            <a:r>
              <a:rPr lang="hr-HR" dirty="0" smtClean="0"/>
              <a:t>1886. g. prema konceptu benzinskog motora koji je već ranije razvio njemački inženjer </a:t>
            </a:r>
            <a:r>
              <a:rPr lang="hr-HR" b="1" dirty="0" err="1" smtClean="0"/>
              <a:t>Nikolaus</a:t>
            </a:r>
            <a:r>
              <a:rPr lang="hr-HR" b="1" dirty="0" smtClean="0"/>
              <a:t> Otto</a:t>
            </a:r>
            <a:r>
              <a:rPr lang="hr-HR" dirty="0" smtClean="0"/>
              <a:t>.</a:t>
            </a:r>
          </a:p>
          <a:p>
            <a:r>
              <a:rPr lang="hr-HR" dirty="0" smtClean="0"/>
              <a:t>Njemu u čast, svi benzinski motori tog tipa nazivaju se Otto motori.</a:t>
            </a:r>
            <a:endParaRPr lang="hr-HR" dirty="0"/>
          </a:p>
        </p:txBody>
      </p:sp>
      <p:pic>
        <p:nvPicPr>
          <p:cNvPr id="4" name="Slika 3"/>
          <p:cNvPicPr>
            <a:picLocks noChangeAspect="1"/>
          </p:cNvPicPr>
          <p:nvPr/>
        </p:nvPicPr>
        <p:blipFill>
          <a:blip r:embed="rId2"/>
          <a:stretch>
            <a:fillRect/>
          </a:stretch>
        </p:blipFill>
        <p:spPr>
          <a:xfrm>
            <a:off x="1065451" y="3806938"/>
            <a:ext cx="3645885" cy="2525113"/>
          </a:xfrm>
          <a:prstGeom prst="rect">
            <a:avLst/>
          </a:prstGeom>
        </p:spPr>
      </p:pic>
      <p:sp>
        <p:nvSpPr>
          <p:cNvPr id="5" name="Pravokutnik 4"/>
          <p:cNvSpPr/>
          <p:nvPr/>
        </p:nvSpPr>
        <p:spPr>
          <a:xfrm>
            <a:off x="2074142" y="6176963"/>
            <a:ext cx="1628502" cy="6183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smtClean="0">
                <a:solidFill>
                  <a:schemeClr val="tx1"/>
                </a:solidFill>
              </a:rPr>
              <a:t>Karl</a:t>
            </a:r>
            <a:r>
              <a:rPr lang="hr-HR" dirty="0" smtClean="0">
                <a:solidFill>
                  <a:schemeClr val="tx1"/>
                </a:solidFill>
              </a:rPr>
              <a:t> </a:t>
            </a:r>
            <a:r>
              <a:rPr lang="hr-HR" dirty="0" err="1" smtClean="0">
                <a:solidFill>
                  <a:schemeClr val="tx1"/>
                </a:solidFill>
              </a:rPr>
              <a:t>Benz</a:t>
            </a:r>
            <a:endParaRPr lang="hr-HR" dirty="0">
              <a:solidFill>
                <a:schemeClr val="tx1"/>
              </a:solidFill>
            </a:endParaRPr>
          </a:p>
        </p:txBody>
      </p:sp>
      <p:pic>
        <p:nvPicPr>
          <p:cNvPr id="6" name="Slika 5"/>
          <p:cNvPicPr>
            <a:picLocks noChangeAspect="1"/>
          </p:cNvPicPr>
          <p:nvPr/>
        </p:nvPicPr>
        <p:blipFill>
          <a:blip r:embed="rId3"/>
          <a:stretch>
            <a:fillRect/>
          </a:stretch>
        </p:blipFill>
        <p:spPr>
          <a:xfrm>
            <a:off x="7717427" y="3624263"/>
            <a:ext cx="1790700" cy="2552700"/>
          </a:xfrm>
          <a:prstGeom prst="rect">
            <a:avLst/>
          </a:prstGeom>
        </p:spPr>
      </p:pic>
      <p:sp>
        <p:nvSpPr>
          <p:cNvPr id="8" name="Pravokutnik 7"/>
          <p:cNvSpPr/>
          <p:nvPr/>
        </p:nvSpPr>
        <p:spPr>
          <a:xfrm>
            <a:off x="7881257" y="6188257"/>
            <a:ext cx="1463040" cy="6949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smtClean="0">
                <a:solidFill>
                  <a:schemeClr val="tx1"/>
                </a:solidFill>
              </a:rPr>
              <a:t>Nikolaus</a:t>
            </a:r>
            <a:r>
              <a:rPr lang="hr-HR" dirty="0" smtClean="0">
                <a:solidFill>
                  <a:schemeClr val="tx1"/>
                </a:solidFill>
              </a:rPr>
              <a:t> Otto</a:t>
            </a:r>
            <a:endParaRPr lang="hr-HR" dirty="0">
              <a:solidFill>
                <a:schemeClr val="tx1"/>
              </a:solidFill>
            </a:endParaRPr>
          </a:p>
        </p:txBody>
      </p:sp>
    </p:spTree>
    <p:extLst>
      <p:ext uri="{BB962C8B-B14F-4D97-AF65-F5344CB8AC3E}">
        <p14:creationId xmlns:p14="http://schemas.microsoft.com/office/powerpoint/2010/main" val="2058958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514441"/>
          </a:xfrm>
        </p:spPr>
        <p:txBody>
          <a:bodyPr>
            <a:normAutofit fontScale="90000"/>
          </a:bodyPr>
          <a:lstStyle/>
          <a:p>
            <a:endParaRPr lang="hr-HR" dirty="0"/>
          </a:p>
        </p:txBody>
      </p:sp>
      <p:sp>
        <p:nvSpPr>
          <p:cNvPr id="3" name="Rezervirano mjesto sadržaja 2"/>
          <p:cNvSpPr>
            <a:spLocks noGrp="1"/>
          </p:cNvSpPr>
          <p:nvPr>
            <p:ph idx="1"/>
          </p:nvPr>
        </p:nvSpPr>
        <p:spPr>
          <a:xfrm>
            <a:off x="838200" y="1201783"/>
            <a:ext cx="10515600" cy="4975180"/>
          </a:xfrm>
        </p:spPr>
        <p:txBody>
          <a:bodyPr/>
          <a:lstStyle/>
          <a:p>
            <a:r>
              <a:rPr lang="hr-HR" dirty="0" smtClean="0"/>
              <a:t>Motor toplinsku energiju dobiva izgaranjem </a:t>
            </a:r>
            <a:r>
              <a:rPr lang="hr-HR" b="1" dirty="0" smtClean="0"/>
              <a:t>smjese benzina i zraka</a:t>
            </a:r>
            <a:r>
              <a:rPr lang="hr-HR" dirty="0" smtClean="0"/>
              <a:t> koja klip pokreće gore-dolje u cilindru.</a:t>
            </a:r>
            <a:endParaRPr lang="hr-HR" dirty="0"/>
          </a:p>
        </p:txBody>
      </p:sp>
      <p:pic>
        <p:nvPicPr>
          <p:cNvPr id="4" name="Slika 3"/>
          <p:cNvPicPr>
            <a:picLocks noChangeAspect="1"/>
          </p:cNvPicPr>
          <p:nvPr/>
        </p:nvPicPr>
        <p:blipFill>
          <a:blip r:embed="rId2"/>
          <a:stretch>
            <a:fillRect/>
          </a:stretch>
        </p:blipFill>
        <p:spPr>
          <a:xfrm>
            <a:off x="838200" y="2529788"/>
            <a:ext cx="5196418" cy="2137955"/>
          </a:xfrm>
          <a:prstGeom prst="rect">
            <a:avLst/>
          </a:prstGeom>
        </p:spPr>
      </p:pic>
      <p:pic>
        <p:nvPicPr>
          <p:cNvPr id="2050" name="Picture 2" descr="tehnička kultura 8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40732" y="2529788"/>
            <a:ext cx="4807810" cy="360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87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944</Words>
  <Application>Microsoft Office PowerPoint</Application>
  <PresentationFormat>Široki zaslon</PresentationFormat>
  <Paragraphs>112</Paragraphs>
  <Slides>29</Slides>
  <Notes>0</Notes>
  <HiddenSlides>0</HiddenSlides>
  <MMClips>0</MMClips>
  <ScaleCrop>false</ScaleCrop>
  <HeadingPairs>
    <vt:vector size="6" baseType="variant">
      <vt:variant>
        <vt:lpstr>Korišteni fontovi</vt:lpstr>
      </vt:variant>
      <vt:variant>
        <vt:i4>5</vt:i4>
      </vt:variant>
      <vt:variant>
        <vt:lpstr>Tema</vt:lpstr>
      </vt:variant>
      <vt:variant>
        <vt:i4>2</vt:i4>
      </vt:variant>
      <vt:variant>
        <vt:lpstr>Naslovi slajdova</vt:lpstr>
      </vt:variant>
      <vt:variant>
        <vt:i4>29</vt:i4>
      </vt:variant>
    </vt:vector>
  </HeadingPairs>
  <TitlesOfParts>
    <vt:vector size="36" baseType="lpstr">
      <vt:lpstr>Arial</vt:lpstr>
      <vt:lpstr>Calibri</vt:lpstr>
      <vt:lpstr>Calibri Light</vt:lpstr>
      <vt:lpstr>ralewayregular</vt:lpstr>
      <vt:lpstr>Roboto</vt:lpstr>
      <vt:lpstr>Tema sustava Office</vt:lpstr>
      <vt:lpstr>Office Theme</vt:lpstr>
      <vt:lpstr>Toplinski strojevi</vt:lpstr>
      <vt:lpstr>Toplinski stroj pretvara toplinsku energiju u mehaničku energiju.</vt:lpstr>
      <vt:lpstr>Parni stroj</vt:lpstr>
      <vt:lpstr>Parna turbina</vt:lpstr>
      <vt:lpstr>Mlazni motor</vt:lpstr>
      <vt:lpstr>Raketni motor</vt:lpstr>
      <vt:lpstr>Benzinski motor</vt:lpstr>
      <vt:lpstr>PowerPoint prezentacija</vt:lpstr>
      <vt:lpstr>PowerPoint prezentacija</vt:lpstr>
      <vt:lpstr>PowerPoint prezentacija</vt:lpstr>
      <vt:lpstr>PowerPoint prezentacija</vt:lpstr>
      <vt:lpstr>PowerPoint prezentacija</vt:lpstr>
      <vt:lpstr>PowerPoint prezentacija</vt:lpstr>
      <vt:lpstr>Usporedba četverotaktnog i dvotaktnog motora</vt:lpstr>
      <vt:lpstr>Dizel motor</vt:lpstr>
      <vt:lpstr>PowerPoint prezentacija</vt:lpstr>
      <vt:lpstr>PowerPoint prezentacija</vt:lpstr>
      <vt:lpstr>PowerPoint prezentacija</vt:lpstr>
      <vt:lpstr>PowerPoint prezentacija</vt:lpstr>
      <vt:lpstr>Motori na plin</vt:lpstr>
      <vt:lpstr>PowerPoint prezentacija</vt:lpstr>
      <vt:lpstr>Električni pogon kod automobila</vt:lpstr>
      <vt:lpstr>PowerPoint prezentacija</vt:lpstr>
      <vt:lpstr>Hibridni pogon</vt:lpstr>
      <vt:lpstr>PowerPoint prezentacija</vt:lpstr>
      <vt:lpstr>PowerPoint prezentacija</vt:lpstr>
      <vt:lpstr>Industrijske revolucije</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Toplinski strojevi</dc:title>
  <dc:creator>Korisnik</dc:creator>
  <cp:lastModifiedBy>Korisnik</cp:lastModifiedBy>
  <cp:revision>27</cp:revision>
  <dcterms:created xsi:type="dcterms:W3CDTF">2021-03-23T09:23:21Z</dcterms:created>
  <dcterms:modified xsi:type="dcterms:W3CDTF">2021-05-11T17:59:56Z</dcterms:modified>
</cp:coreProperties>
</file>