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74" r:id="rId2"/>
    <p:sldId id="256" r:id="rId3"/>
    <p:sldId id="264" r:id="rId4"/>
    <p:sldId id="261" r:id="rId5"/>
    <p:sldId id="259" r:id="rId6"/>
    <p:sldId id="266" r:id="rId7"/>
    <p:sldId id="275" r:id="rId8"/>
    <p:sldId id="267" r:id="rId9"/>
    <p:sldId id="268" r:id="rId10"/>
    <p:sldId id="276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78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05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61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52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00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7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02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60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79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17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B21D-B05B-4BBE-9C1C-9F6530CEA1DD}" type="datetimeFigureOut">
              <a:rPr lang="hr-HR" smtClean="0"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26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0" y="1750926"/>
            <a:ext cx="7013104" cy="464987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65" y="1750926"/>
            <a:ext cx="2642971" cy="464987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097FFFC3-9D02-4BAB-BF3A-587B2D8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39" y="2827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4500" dirty="0"/>
              <a:t>Što je potrebno izraditi prije proizvodnje nekog proizvoda?</a:t>
            </a:r>
          </a:p>
        </p:txBody>
      </p:sp>
    </p:spTree>
    <p:extLst>
      <p:ext uri="{BB962C8B-B14F-4D97-AF65-F5344CB8AC3E}">
        <p14:creationId xmlns:p14="http://schemas.microsoft.com/office/powerpoint/2010/main" val="2291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338" y="4549636"/>
            <a:ext cx="2390775" cy="19145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56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70392">
            <a:off x="1605504" y="596741"/>
            <a:ext cx="4275382" cy="4275382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1593669" y="3396343"/>
            <a:ext cx="3248297" cy="2438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avokutnik 7"/>
          <p:cNvSpPr/>
          <p:nvPr/>
        </p:nvSpPr>
        <p:spPr>
          <a:xfrm rot="212007">
            <a:off x="2794399" y="3118544"/>
            <a:ext cx="846835" cy="49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50    2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Pravokutnik s jednim zaobljenim kutom 11"/>
          <p:cNvSpPr/>
          <p:nvPr/>
        </p:nvSpPr>
        <p:spPr>
          <a:xfrm>
            <a:off x="3021874" y="3092919"/>
            <a:ext cx="539932" cy="470203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Pravokutnik s jednim zaobljenim kutom 12"/>
          <p:cNvSpPr/>
          <p:nvPr/>
        </p:nvSpPr>
        <p:spPr>
          <a:xfrm>
            <a:off x="2950320" y="3173617"/>
            <a:ext cx="714103" cy="50509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-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 flipH="1" flipV="1">
            <a:off x="3492137" y="3678715"/>
            <a:ext cx="783772" cy="1154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Pravokutnik 19"/>
          <p:cNvSpPr/>
          <p:nvPr/>
        </p:nvSpPr>
        <p:spPr>
          <a:xfrm>
            <a:off x="6679474" y="1114697"/>
            <a:ext cx="4336869" cy="5207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Tolerancija</a:t>
            </a:r>
            <a:r>
              <a:rPr lang="hr-HR" dirty="0" smtClean="0">
                <a:solidFill>
                  <a:schemeClr val="tx1"/>
                </a:solidFill>
              </a:rPr>
              <a:t> je dozvoljeno odstupanje od zadane mjere.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Najveća dopuštena duljina predmeta je      50 + 2 = 52 mm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Najmanja dopuštena duljina predmeta je    50 -2 = 48 mm</a:t>
            </a:r>
          </a:p>
          <a:p>
            <a:pPr algn="ctr"/>
            <a:r>
              <a:rPr lang="hr-HR" i="1" dirty="0" smtClean="0">
                <a:solidFill>
                  <a:schemeClr val="tx1"/>
                </a:solidFill>
              </a:rPr>
              <a:t>Tj. prihvaća se pogreška od 2 mm pri izradi predmeta i takav predmet može ići u prodaju. Predmeti dulji od 52 mm i kraći od 48 mm ne mogu ići u prodaju.</a:t>
            </a:r>
            <a:endParaRPr lang="hr-HR" i="1" dirty="0">
              <a:solidFill>
                <a:schemeClr val="tx1"/>
              </a:solidFill>
            </a:endParaRPr>
          </a:p>
        </p:txBody>
      </p:sp>
      <p:cxnSp>
        <p:nvCxnSpPr>
          <p:cNvPr id="22" name="Ravni poveznik sa strelicom 21"/>
          <p:cNvCxnSpPr/>
          <p:nvPr/>
        </p:nvCxnSpPr>
        <p:spPr>
          <a:xfrm flipV="1">
            <a:off x="5338354" y="3779520"/>
            <a:ext cx="1532709" cy="1053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5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665448"/>
            <a:ext cx="1043940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4. izrada tehničke dokumentacije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BD4E-8CD7-4E9A-AF5B-23BA0F892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0" y="1483140"/>
            <a:ext cx="7935688" cy="49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52919EC-4AF3-4E0D-AED8-0AA91217B323}"/>
              </a:ext>
            </a:extLst>
          </p:cNvPr>
          <p:cNvSpPr/>
          <p:nvPr/>
        </p:nvSpPr>
        <p:spPr>
          <a:xfrm>
            <a:off x="3366407" y="2895600"/>
            <a:ext cx="5459186" cy="1066800"/>
          </a:xfrm>
          <a:prstGeom prst="round2SameRect">
            <a:avLst/>
          </a:prstGeom>
          <a:solidFill>
            <a:schemeClr val="bg1">
              <a:lumMod val="85000"/>
              <a:alpha val="3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0" b="1" dirty="0">
                <a:latin typeface="+mj-lt"/>
              </a:rPr>
              <a:t>ZAŠTITA NA RADU</a:t>
            </a:r>
            <a:endParaRPr lang="en-US"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33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30F7EF-EFFC-49A6-B1B9-B4CCF731A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7" y="3770313"/>
            <a:ext cx="9648825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z="8000" b="1" dirty="0">
                <a:latin typeface="+mn-lt"/>
              </a:rPr>
              <a:t>OD IDEJE</a:t>
            </a:r>
            <a:r>
              <a:rPr lang="en-US" sz="8000" b="1" dirty="0">
                <a:latin typeface="+mn-lt"/>
              </a:rPr>
              <a:t/>
            </a:r>
            <a:br>
              <a:rPr lang="en-US" sz="8000" b="1" dirty="0">
                <a:latin typeface="+mn-lt"/>
              </a:rPr>
            </a:br>
            <a:r>
              <a:rPr lang="hr-HR" sz="8000" b="1" dirty="0">
                <a:latin typeface="+mn-lt"/>
              </a:rPr>
              <a:t>DO PROIZVODA</a:t>
            </a:r>
          </a:p>
        </p:txBody>
      </p:sp>
    </p:spTree>
    <p:extLst>
      <p:ext uri="{BB962C8B-B14F-4D97-AF65-F5344CB8AC3E}">
        <p14:creationId xmlns:p14="http://schemas.microsoft.com/office/powerpoint/2010/main" val="36813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1BED8AA-88AC-44D2-B055-7FD349CF96E3}"/>
              </a:ext>
            </a:extLst>
          </p:cNvPr>
          <p:cNvSpPr txBox="1">
            <a:spLocks/>
          </p:cNvSpPr>
          <p:nvPr/>
        </p:nvSpPr>
        <p:spPr>
          <a:xfrm>
            <a:off x="563262" y="167417"/>
            <a:ext cx="11065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/>
              <a:t>Ideja</a:t>
            </a:r>
            <a:r>
              <a:rPr lang="en-US" sz="4500" dirty="0"/>
              <a:t> </a:t>
            </a:r>
            <a:r>
              <a:rPr lang="en-US" sz="4500" dirty="0" err="1"/>
              <a:t>odre</a:t>
            </a:r>
            <a:r>
              <a:rPr lang="hr-HR" sz="4500" dirty="0"/>
              <a:t>đ</a:t>
            </a:r>
            <a:r>
              <a:rPr lang="en-US" sz="4500" dirty="0" err="1"/>
              <a:t>enog</a:t>
            </a:r>
            <a:r>
              <a:rPr lang="en-US" sz="4500" dirty="0"/>
              <a:t> </a:t>
            </a:r>
            <a:r>
              <a:rPr lang="en-US" sz="4500" dirty="0" err="1"/>
              <a:t>proi</a:t>
            </a:r>
            <a:r>
              <a:rPr lang="hr-HR" sz="4500" dirty="0"/>
              <a:t>zvoda prvo se </a:t>
            </a:r>
            <a:r>
              <a:rPr lang="hr-HR" sz="4500" b="1" dirty="0">
                <a:solidFill>
                  <a:schemeClr val="accent1"/>
                </a:solidFill>
              </a:rPr>
              <a:t>skicira</a:t>
            </a:r>
            <a:r>
              <a:rPr lang="en-US" sz="4500" dirty="0"/>
              <a:t>.</a:t>
            </a:r>
            <a:endParaRPr lang="hr-HR" sz="4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D1F0D-923B-4542-9F47-BB2C05920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21" y="1337065"/>
            <a:ext cx="10007957" cy="51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97952-C459-4535-AB9D-41C1D2EF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56" y="4870449"/>
            <a:ext cx="4295776" cy="657225"/>
          </a:xfrm>
        </p:spPr>
        <p:txBody>
          <a:bodyPr>
            <a:normAutofit fontScale="90000"/>
          </a:bodyPr>
          <a:lstStyle/>
          <a:p>
            <a:r>
              <a:rPr lang="hr-HR" sz="5000" dirty="0"/>
              <a:t>Skica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8FD2060-886E-4E43-8E21-D07808629AFC}"/>
              </a:ext>
            </a:extLst>
          </p:cNvPr>
          <p:cNvSpPr txBox="1">
            <a:spLocks/>
          </p:cNvSpPr>
          <p:nvPr/>
        </p:nvSpPr>
        <p:spPr>
          <a:xfrm>
            <a:off x="6334385" y="4651374"/>
            <a:ext cx="6457950" cy="212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500" b="1" dirty="0">
                <a:solidFill>
                  <a:schemeClr val="accent1"/>
                </a:solidFill>
              </a:rPr>
              <a:t>Radionički crtež </a:t>
            </a:r>
          </a:p>
          <a:p>
            <a:r>
              <a:rPr lang="hr-HR" sz="3500" dirty="0"/>
              <a:t>– planiranje materijala,</a:t>
            </a:r>
          </a:p>
          <a:p>
            <a:r>
              <a:rPr lang="hr-HR" sz="3500" dirty="0"/>
              <a:t>pribora i alata</a:t>
            </a:r>
          </a:p>
          <a:p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095D49-907F-4300-BB1B-7A2B7401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0" y="1203551"/>
            <a:ext cx="6219825" cy="290512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149737" y="1203551"/>
            <a:ext cx="4040777" cy="2079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Nakon prvih skica, slijedi razrada ideje i izrada radioničkog crteža (o njemu malo kasnije).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8D9392C-5F24-405D-83B6-3C124781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08" y="228048"/>
            <a:ext cx="2329301" cy="1172127"/>
          </a:xfrm>
        </p:spPr>
        <p:txBody>
          <a:bodyPr>
            <a:normAutofit/>
          </a:bodyPr>
          <a:lstStyle/>
          <a:p>
            <a:pPr marL="0" indent="0" algn="ctr"/>
            <a:r>
              <a:rPr lang="hr-HR" sz="4500" b="1" dirty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4500" b="1" dirty="0">
                <a:solidFill>
                  <a:schemeClr val="accent1"/>
                </a:solidFill>
                <a:latin typeface="+mn-lt"/>
              </a:rPr>
              <a:t>AKET</a:t>
            </a:r>
            <a:r>
              <a:rPr lang="hr-HR" sz="4500" b="1" dirty="0">
                <a:solidFill>
                  <a:schemeClr val="accent1"/>
                </a:solidFill>
                <a:latin typeface="+mn-lt"/>
              </a:rPr>
              <a:t>A </a:t>
            </a:r>
            <a:endParaRPr lang="hr-HR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61C2214-11B6-4072-B3C1-F3CF0C992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79" y="1048748"/>
            <a:ext cx="3611733" cy="4300231"/>
          </a:xfrm>
          <a:prstGeom prst="rect">
            <a:avLst/>
          </a:prstGeom>
        </p:spPr>
      </p:pic>
      <p:sp>
        <p:nvSpPr>
          <p:cNvPr id="10" name="Naslov 5">
            <a:extLst>
              <a:ext uri="{FF2B5EF4-FFF2-40B4-BE49-F238E27FC236}">
                <a16:creationId xmlns:a16="http://schemas.microsoft.com/office/drawing/2014/main" id="{C5D8B403-E400-415F-8E56-40687FCFDF35}"/>
              </a:ext>
            </a:extLst>
          </p:cNvPr>
          <p:cNvSpPr txBox="1">
            <a:spLocks/>
          </p:cNvSpPr>
          <p:nvPr/>
        </p:nvSpPr>
        <p:spPr>
          <a:xfrm>
            <a:off x="7650842" y="228047"/>
            <a:ext cx="3045581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500" b="1" dirty="0">
                <a:solidFill>
                  <a:schemeClr val="accent1"/>
                </a:solidFill>
                <a:latin typeface="+mn-lt"/>
              </a:rPr>
              <a:t>MODEL </a:t>
            </a:r>
            <a:endParaRPr lang="hr-HR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7BC54-EF8C-44D6-8204-398DF72A8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0" y="1400174"/>
            <a:ext cx="5071327" cy="38423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83713-C87B-4AD8-BDD2-2772EB3A1FDC}"/>
              </a:ext>
            </a:extLst>
          </p:cNvPr>
          <p:cNvSpPr txBox="1"/>
          <p:nvPr/>
        </p:nvSpPr>
        <p:spPr>
          <a:xfrm>
            <a:off x="199920" y="5903354"/>
            <a:ext cx="6289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+mj-lt"/>
              </a:rPr>
              <a:t>Maketa</a:t>
            </a:r>
            <a:r>
              <a:rPr lang="hr-HR" sz="2000" dirty="0" smtClean="0">
                <a:latin typeface="+mj-lt"/>
              </a:rPr>
              <a:t> je umanjeni prikaz proizvoda i pokazuje samo izgled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EBD1C4-123F-4FA0-8F38-C74AA8650373}"/>
              </a:ext>
            </a:extLst>
          </p:cNvPr>
          <p:cNvSpPr txBox="1"/>
          <p:nvPr/>
        </p:nvSpPr>
        <p:spPr>
          <a:xfrm>
            <a:off x="5335759" y="4968383"/>
            <a:ext cx="6945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+mj-lt"/>
              </a:rPr>
              <a:t>Model</a:t>
            </a:r>
            <a:r>
              <a:rPr lang="hr-HR" sz="2000" dirty="0" smtClean="0">
                <a:latin typeface="+mj-lt"/>
              </a:rPr>
              <a:t>, osim izgleda, pokazuje i funkcionalnost budućeg proizvoda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6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1656-8989-4BBB-907C-1F7F2D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" y="79215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dirty="0">
                <a:latin typeface="+mn-lt"/>
              </a:rPr>
              <a:t>FAZE izrade proizvoda</a:t>
            </a:r>
            <a:endParaRPr lang="en-US" sz="45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144421"/>
            <a:ext cx="627017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1. ocrtavanje pozicija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40229" y="1942011"/>
            <a:ext cx="10249988" cy="4754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14400" y="2114827"/>
            <a:ext cx="976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Ocrtavanje je postupak u kojem svaku pojedinu poziciju s radioničkog crteža precrtamo na površinu materijala u njenoj prirodnoj veličini.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Ocrtane pozicije na materijalu se ne kotiraju.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69" y="3806523"/>
            <a:ext cx="3075214" cy="21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053557"/>
          </a:xfrm>
        </p:spPr>
        <p:txBody>
          <a:bodyPr/>
          <a:lstStyle/>
          <a:p>
            <a:r>
              <a:rPr lang="hr-HR" dirty="0" smtClean="0"/>
              <a:t>Prilikom ocrtavanja treba voditi računa o racionalnoj potrošnji materijala.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NE                                                                  DA</a:t>
            </a:r>
          </a:p>
          <a:p>
            <a:r>
              <a:rPr lang="hr-HR" dirty="0" smtClean="0"/>
              <a:t>Na taj način štedi se materijal, energija i vrijeme.</a:t>
            </a:r>
            <a:endParaRPr lang="hr-HR" dirty="0"/>
          </a:p>
        </p:txBody>
      </p:sp>
      <p:sp>
        <p:nvSpPr>
          <p:cNvPr id="4" name="Kocka 3"/>
          <p:cNvSpPr/>
          <p:nvPr/>
        </p:nvSpPr>
        <p:spPr>
          <a:xfrm>
            <a:off x="1183125" y="2534566"/>
            <a:ext cx="4049486" cy="1463041"/>
          </a:xfrm>
          <a:prstGeom prst="cube">
            <a:avLst>
              <a:gd name="adj" fmla="val 8571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21" y="2543274"/>
            <a:ext cx="4060288" cy="1475360"/>
          </a:xfrm>
          <a:prstGeom prst="rect">
            <a:avLst/>
          </a:prstGeom>
        </p:spPr>
      </p:pic>
      <p:cxnSp>
        <p:nvCxnSpPr>
          <p:cNvPr id="9" name="Ravni poveznik 8"/>
          <p:cNvCxnSpPr/>
          <p:nvPr/>
        </p:nvCxnSpPr>
        <p:spPr>
          <a:xfrm flipH="1">
            <a:off x="9251188" y="3344091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H="1">
            <a:off x="8412480" y="3344091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7997691" y="3344091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>
            <a:off x="2442754" y="2926079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3676765" y="2926079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H="1">
            <a:off x="7997691" y="3783874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H="1">
            <a:off x="2863879" y="2926079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H="1">
            <a:off x="2420983" y="3374571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665448"/>
            <a:ext cx="627017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2. obrada pozicija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Slika 5" descr="Slika na kojoj se prikazuje stol, sjedenje, torta, par&#10;&#10;Opis je automatski generiran">
            <a:extLst>
              <a:ext uri="{FF2B5EF4-FFF2-40B4-BE49-F238E27FC236}">
                <a16:creationId xmlns:a16="http://schemas.microsoft.com/office/drawing/2014/main" id="{87707229-ADC8-4495-89BD-B73A4421C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2886" y="1767928"/>
            <a:ext cx="6627387" cy="3729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2859A-F842-4C17-B94D-AA14E8CFA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537" y="1767929"/>
            <a:ext cx="5604578" cy="37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665448"/>
            <a:ext cx="627017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3. sastavljanje proizvoda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6E9ABA-D1F7-4781-9637-5C87B198B5E1}"/>
              </a:ext>
            </a:extLst>
          </p:cNvPr>
          <p:cNvSpPr txBox="1">
            <a:spLocks/>
          </p:cNvSpPr>
          <p:nvPr/>
        </p:nvSpPr>
        <p:spPr>
          <a:xfrm>
            <a:off x="7663543" y="2707778"/>
            <a:ext cx="4125686" cy="211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PROTOTIP</a:t>
            </a:r>
            <a:r>
              <a:rPr lang="hr-HR" sz="45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r-HR" sz="4500" dirty="0">
                <a:latin typeface="+mj-lt"/>
              </a:rPr>
              <a:t>je prvi proizvod nastao na temelju ideje.</a:t>
            </a:r>
            <a:endParaRPr lang="en-US" sz="45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9C8FF-F5C4-4147-B5BB-AC87818774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7" y="1511065"/>
            <a:ext cx="7023638" cy="46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Profil Kl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rofil Klett" id="{3D65F356-EC5B-43D1-B2F5-EF52DA330E18}" vid="{27D63DDD-F89F-4581-8CBD-E67EA446BE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953D38335E5C4484FA2190B9D567A0" ma:contentTypeVersion="8" ma:contentTypeDescription="Stvaranje novog dokumenta." ma:contentTypeScope="" ma:versionID="0432f9b309f158daf4c7007668ace16d">
  <xsd:schema xmlns:xsd="http://www.w3.org/2001/XMLSchema" xmlns:xs="http://www.w3.org/2001/XMLSchema" xmlns:p="http://schemas.microsoft.com/office/2006/metadata/properties" xmlns:ns2="d33d783c-22ed-4030-95ea-6c6e73cf6537" targetNamespace="http://schemas.microsoft.com/office/2006/metadata/properties" ma:root="true" ma:fieldsID="75920520b3d86437aa691991574e8271" ns2:_="">
    <xsd:import namespace="d33d783c-22ed-4030-95ea-6c6e73cf6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d783c-22ed-4030-95ea-6c6e73cf6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B9283D-1ECE-4AC0-BCE4-90C27E401978}"/>
</file>

<file path=customXml/itemProps2.xml><?xml version="1.0" encoding="utf-8"?>
<ds:datastoreItem xmlns:ds="http://schemas.openxmlformats.org/officeDocument/2006/customXml" ds:itemID="{E782DB96-8D15-4400-A9F4-1129D9B291E0}"/>
</file>

<file path=customXml/itemProps3.xml><?xml version="1.0" encoding="utf-8"?>
<ds:datastoreItem xmlns:ds="http://schemas.openxmlformats.org/officeDocument/2006/customXml" ds:itemID="{FA993663-A658-4414-B40D-C441BD0464B9}"/>
</file>

<file path=docProps/app.xml><?xml version="1.0" encoding="utf-8"?>
<Properties xmlns="http://schemas.openxmlformats.org/officeDocument/2006/extended-properties" xmlns:vt="http://schemas.openxmlformats.org/officeDocument/2006/docPropsVTypes">
  <Template>Tema Profil Klett</Template>
  <TotalTime>0</TotalTime>
  <Words>216</Words>
  <Application>Microsoft Office PowerPoint</Application>
  <PresentationFormat>Široki zaslon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Tema Profil Klett</vt:lpstr>
      <vt:lpstr>Što je potrebno izraditi prije proizvodnje nekog proizvoda?</vt:lpstr>
      <vt:lpstr>OD IDEJE DO PROIZVODA</vt:lpstr>
      <vt:lpstr>PowerPoint prezentacija</vt:lpstr>
      <vt:lpstr>Skica </vt:lpstr>
      <vt:lpstr>MAKETA </vt:lpstr>
      <vt:lpstr>FAZE izrade proizvoda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2020-10-02T12:18:35Z</dcterms:created>
  <dcterms:modified xsi:type="dcterms:W3CDTF">2020-11-12T10:50:11Z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0x010100DD953D38335E5C4484FA2190B9D567A0</vt:lpwstr>
  </property>
</Properties>
</file>