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4" r:id="rId5"/>
    <p:sldId id="259" r:id="rId6"/>
    <p:sldId id="260" r:id="rId7"/>
    <p:sldId id="261" r:id="rId8"/>
    <p:sldId id="262" r:id="rId9"/>
    <p:sldId id="265" r:id="rId10"/>
    <p:sldId id="263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 smtClean="0"/>
              <a:t>Kliknite da biste uredili stil podnaslova matrice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8AD8C-C547-4337-B3FE-C3A1EC5F99F8}" type="datetimeFigureOut">
              <a:rPr lang="hr-HR" smtClean="0"/>
              <a:t>22.11.2023.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9C63B-0851-44CE-A86B-46F740941B6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271300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8AD8C-C547-4337-B3FE-C3A1EC5F99F8}" type="datetimeFigureOut">
              <a:rPr lang="hr-HR" smtClean="0"/>
              <a:t>22.11.2023.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9C63B-0851-44CE-A86B-46F740941B6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991613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8AD8C-C547-4337-B3FE-C3A1EC5F99F8}" type="datetimeFigureOut">
              <a:rPr lang="hr-HR" smtClean="0"/>
              <a:t>22.11.2023.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9C63B-0851-44CE-A86B-46F740941B6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314154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8AD8C-C547-4337-B3FE-C3A1EC5F99F8}" type="datetimeFigureOut">
              <a:rPr lang="hr-HR" smtClean="0"/>
              <a:t>22.11.2023.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9C63B-0851-44CE-A86B-46F740941B6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81297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8AD8C-C547-4337-B3FE-C3A1EC5F99F8}" type="datetimeFigureOut">
              <a:rPr lang="hr-HR" smtClean="0"/>
              <a:t>22.11.2023.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9C63B-0851-44CE-A86B-46F740941B6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66993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8AD8C-C547-4337-B3FE-C3A1EC5F99F8}" type="datetimeFigureOut">
              <a:rPr lang="hr-HR" smtClean="0"/>
              <a:t>22.11.2023.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9C63B-0851-44CE-A86B-46F740941B6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24701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8AD8C-C547-4337-B3FE-C3A1EC5F99F8}" type="datetimeFigureOut">
              <a:rPr lang="hr-HR" smtClean="0"/>
              <a:t>22.11.2023.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9C63B-0851-44CE-A86B-46F740941B6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171612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8AD8C-C547-4337-B3FE-C3A1EC5F99F8}" type="datetimeFigureOut">
              <a:rPr lang="hr-HR" smtClean="0"/>
              <a:t>22.11.2023.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9C63B-0851-44CE-A86B-46F740941B6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176098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8AD8C-C547-4337-B3FE-C3A1EC5F99F8}" type="datetimeFigureOut">
              <a:rPr lang="hr-HR" smtClean="0"/>
              <a:t>22.11.2023.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9C63B-0851-44CE-A86B-46F740941B6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42251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8AD8C-C547-4337-B3FE-C3A1EC5F99F8}" type="datetimeFigureOut">
              <a:rPr lang="hr-HR" smtClean="0"/>
              <a:t>22.11.2023.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9C63B-0851-44CE-A86B-46F740941B6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32460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8AD8C-C547-4337-B3FE-C3A1EC5F99F8}" type="datetimeFigureOut">
              <a:rPr lang="hr-HR" smtClean="0"/>
              <a:t>22.11.2023.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9C63B-0851-44CE-A86B-46F740941B6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830990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8AD8C-C547-4337-B3FE-C3A1EC5F99F8}" type="datetimeFigureOut">
              <a:rPr lang="hr-HR" smtClean="0"/>
              <a:t>22.11.2023.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D9C63B-0851-44CE-A86B-46F740941B6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72832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WNkAdeSSGUU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 smtClean="0"/>
              <a:t>Prijenos  električne energije</a:t>
            </a:r>
            <a:endParaRPr lang="hr-HR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32538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57686"/>
          </a:xfrm>
        </p:spPr>
        <p:txBody>
          <a:bodyPr>
            <a:normAutofit fontScale="90000"/>
          </a:bodyPr>
          <a:lstStyle/>
          <a:p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838200" y="1140823"/>
            <a:ext cx="10515600" cy="5036140"/>
          </a:xfrm>
        </p:spPr>
        <p:txBody>
          <a:bodyPr/>
          <a:lstStyle/>
          <a:p>
            <a:r>
              <a:rPr lang="hr-HR" dirty="0" smtClean="0"/>
              <a:t>Zašto povećavamo napon prije prijenosa?</a:t>
            </a:r>
          </a:p>
          <a:p>
            <a:endParaRPr lang="hr-HR" dirty="0"/>
          </a:p>
          <a:p>
            <a:r>
              <a:rPr lang="hr-HR" dirty="0" smtClean="0"/>
              <a:t>Na taj način smanjujemo gubitke.</a:t>
            </a:r>
          </a:p>
          <a:p>
            <a:endParaRPr lang="hr-HR" dirty="0"/>
          </a:p>
          <a:p>
            <a:r>
              <a:rPr lang="hr-HR" dirty="0" smtClean="0"/>
              <a:t>Gubitci nastaju zbog električnog otpora vodiča.</a:t>
            </a: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685" y="4289924"/>
            <a:ext cx="2114550" cy="2162175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2491" y="3831047"/>
            <a:ext cx="3689986" cy="2763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684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ka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3392" y="365126"/>
            <a:ext cx="1652566" cy="1262034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83812"/>
          </a:xfrm>
        </p:spPr>
        <p:txBody>
          <a:bodyPr>
            <a:normAutofit fontScale="90000"/>
          </a:bodyPr>
          <a:lstStyle/>
          <a:p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838200" y="1245326"/>
            <a:ext cx="10515600" cy="4931637"/>
          </a:xfrm>
        </p:spPr>
        <p:txBody>
          <a:bodyPr/>
          <a:lstStyle/>
          <a:p>
            <a:r>
              <a:rPr lang="hr-HR" b="1" dirty="0" smtClean="0"/>
              <a:t>Dalekovod</a:t>
            </a:r>
          </a:p>
          <a:p>
            <a:r>
              <a:rPr lang="hr-HR" dirty="0" smtClean="0"/>
              <a:t>Osnovni dijelovi dalekovoda su stupovi, prijenosni vodovi, zaštitno uže, izolatori, temelji i uzemljenje</a:t>
            </a:r>
            <a:endParaRPr lang="hr-HR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2891" y="2878304"/>
            <a:ext cx="2506571" cy="3186746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6367" y="2818111"/>
            <a:ext cx="2582094" cy="3312383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5503" y="3135086"/>
            <a:ext cx="3625617" cy="2715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89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70898"/>
          </a:xfrm>
        </p:spPr>
        <p:txBody>
          <a:bodyPr>
            <a:normAutofit fontScale="90000"/>
          </a:bodyPr>
          <a:lstStyle/>
          <a:p>
            <a:endParaRPr lang="hr-HR" dirty="0"/>
          </a:p>
        </p:txBody>
      </p:sp>
      <p:sp>
        <p:nvSpPr>
          <p:cNvPr id="5" name="Rezervirano mjesto sadržaja 4"/>
          <p:cNvSpPr>
            <a:spLocks noGrp="1"/>
          </p:cNvSpPr>
          <p:nvPr>
            <p:ph idx="1"/>
          </p:nvPr>
        </p:nvSpPr>
        <p:spPr>
          <a:xfrm>
            <a:off x="838200" y="1166949"/>
            <a:ext cx="10515600" cy="5010014"/>
          </a:xfrm>
        </p:spPr>
        <p:txBody>
          <a:bodyPr/>
          <a:lstStyle/>
          <a:p>
            <a:r>
              <a:rPr lang="hr-HR" dirty="0" smtClean="0"/>
              <a:t>Čemu služi zaštitno uže na dalekovodu?</a:t>
            </a:r>
          </a:p>
          <a:p>
            <a:endParaRPr lang="hr-HR" dirty="0"/>
          </a:p>
          <a:p>
            <a:r>
              <a:rPr lang="hr-HR" dirty="0" smtClean="0"/>
              <a:t>Zaštitno uže na dalekovodu služi kao gromobran, postavlja se iznad vodiča i potrebno ga je uzemljiti.</a:t>
            </a:r>
            <a:endParaRPr lang="hr-HR" dirty="0"/>
          </a:p>
        </p:txBody>
      </p:sp>
      <p:pic>
        <p:nvPicPr>
          <p:cNvPr id="9" name="Slika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0069" y="3604447"/>
            <a:ext cx="3485878" cy="2554537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8832" y="3683726"/>
            <a:ext cx="3857934" cy="2395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025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9275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>Distribucija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838200" y="1175658"/>
            <a:ext cx="10515600" cy="5001306"/>
          </a:xfrm>
        </p:spPr>
        <p:txBody>
          <a:bodyPr/>
          <a:lstStyle/>
          <a:p>
            <a:r>
              <a:rPr lang="hr-HR" dirty="0" smtClean="0"/>
              <a:t>Distribucija ili raspodjela električne energije počinje u razdjelnim stanicama.</a:t>
            </a:r>
          </a:p>
          <a:p>
            <a:r>
              <a:rPr lang="hr-HR" dirty="0" smtClean="0"/>
              <a:t>Tu se visoki napon dalekovoda (</a:t>
            </a:r>
            <a:r>
              <a:rPr lang="hr-HR" dirty="0"/>
              <a:t>110 kV, 220 kV, 400 </a:t>
            </a:r>
            <a:r>
              <a:rPr lang="hr-HR" dirty="0" smtClean="0"/>
              <a:t>kV) pomoću transformatora smanjuje na srednji napon (10 kV, 20 kV, 35 kV).</a:t>
            </a:r>
            <a:endParaRPr lang="hr-HR" dirty="0"/>
          </a:p>
          <a:p>
            <a:endParaRPr lang="hr-HR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445" y="2963228"/>
            <a:ext cx="4811748" cy="2595428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6282" y="3270414"/>
            <a:ext cx="3576919" cy="2682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313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41699"/>
          </a:xfrm>
        </p:spPr>
        <p:txBody>
          <a:bodyPr>
            <a:normAutofit fontScale="90000"/>
          </a:bodyPr>
          <a:lstStyle/>
          <a:p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838200" y="1255059"/>
            <a:ext cx="10515600" cy="4921904"/>
          </a:xfrm>
        </p:spPr>
        <p:txBody>
          <a:bodyPr/>
          <a:lstStyle/>
          <a:p>
            <a:r>
              <a:rPr lang="hr-HR" dirty="0" smtClean="0"/>
              <a:t>Napon se od glavne razdjelne stanice snižava od stanice do stanice sve do lokalne trafostanice gdje se konačno transformira na 230V i 380V.</a:t>
            </a: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7436" y="2550600"/>
            <a:ext cx="2582395" cy="344763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6946" y="3110753"/>
            <a:ext cx="3713536" cy="2086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370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92521"/>
          </a:xfrm>
        </p:spPr>
        <p:txBody>
          <a:bodyPr>
            <a:normAutofit fontScale="90000"/>
          </a:bodyPr>
          <a:lstStyle/>
          <a:p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838200" y="1219200"/>
            <a:ext cx="10515600" cy="4957763"/>
          </a:xfrm>
        </p:spPr>
        <p:txBody>
          <a:bodyPr/>
          <a:lstStyle/>
          <a:p>
            <a:r>
              <a:rPr lang="hr-HR" dirty="0" smtClean="0"/>
              <a:t>Električna energija se od lokalnih trafostanica podzemnim kabelima (bolje i češće) ili nadzemnim vodovima prenosi do naših kućanstava.</a:t>
            </a:r>
          </a:p>
          <a:p>
            <a:r>
              <a:rPr lang="hr-HR" dirty="0" smtClean="0"/>
              <a:t>To je niskonaponska mreža.</a:t>
            </a: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4663" y="3032835"/>
            <a:ext cx="3171551" cy="2604196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7145" y="3248297"/>
            <a:ext cx="3300079" cy="2471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331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6526" y="3814796"/>
            <a:ext cx="4277911" cy="2623388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66395"/>
          </a:xfrm>
        </p:spPr>
        <p:txBody>
          <a:bodyPr>
            <a:normAutofit fontScale="90000"/>
          </a:bodyPr>
          <a:lstStyle/>
          <a:p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838200" y="1088571"/>
            <a:ext cx="10515600" cy="5088392"/>
          </a:xfrm>
        </p:spPr>
        <p:txBody>
          <a:bodyPr/>
          <a:lstStyle/>
          <a:p>
            <a:r>
              <a:rPr lang="hr-HR" dirty="0" smtClean="0"/>
              <a:t>U kućanstvima se električna energija, pomoću raznih uređaja, pretvara u druge oblike energije (toplinsku, svjetlosnu, mehaničku)</a:t>
            </a:r>
          </a:p>
          <a:p>
            <a:endParaRPr lang="hr-HR" dirty="0"/>
          </a:p>
          <a:p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8447" y="2612572"/>
            <a:ext cx="3830755" cy="1411877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9144" y="2139043"/>
            <a:ext cx="2987447" cy="2987447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8863" y="4326255"/>
            <a:ext cx="2466975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720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53481"/>
          </a:xfrm>
        </p:spPr>
        <p:txBody>
          <a:bodyPr>
            <a:normAutofit fontScale="90000"/>
          </a:bodyPr>
          <a:lstStyle/>
          <a:p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084728" y="1027611"/>
            <a:ext cx="10139083" cy="5149352"/>
          </a:xfrm>
        </p:spPr>
        <p:txBody>
          <a:bodyPr/>
          <a:lstStyle/>
          <a:p>
            <a:r>
              <a:rPr lang="hr-HR" dirty="0" smtClean="0"/>
              <a:t>Koliko će mjesečno koštati potrošnja električne energije računala snage 200 W ako dnevno radi 8 sati i ako 1 kWh električne energije košta 1 </a:t>
            </a:r>
            <a:r>
              <a:rPr lang="hr-HR" smtClean="0"/>
              <a:t>kn</a:t>
            </a:r>
            <a:r>
              <a:rPr lang="hr-HR" smtClean="0"/>
              <a:t>?</a:t>
            </a:r>
          </a:p>
          <a:p>
            <a:pPr marL="0" indent="0">
              <a:buNone/>
            </a:pPr>
            <a:endParaRPr lang="hr-HR" dirty="0" smtClean="0"/>
          </a:p>
          <a:p>
            <a:r>
              <a:rPr lang="hr-HR" dirty="0" smtClean="0"/>
              <a:t>P = 200 W = 0.2 </a:t>
            </a:r>
            <a:r>
              <a:rPr lang="hr-HR" dirty="0" smtClean="0"/>
              <a:t>kW			</a:t>
            </a:r>
          </a:p>
          <a:p>
            <a:r>
              <a:rPr lang="hr-HR" dirty="0" smtClean="0"/>
              <a:t>t </a:t>
            </a:r>
            <a:r>
              <a:rPr lang="hr-HR" dirty="0" smtClean="0"/>
              <a:t>= 8 h ∙ 30 dana = 240 </a:t>
            </a:r>
            <a:r>
              <a:rPr lang="hr-HR" dirty="0" smtClean="0"/>
              <a:t>h		</a:t>
            </a:r>
            <a:endParaRPr lang="hr-HR" dirty="0"/>
          </a:p>
          <a:p>
            <a:r>
              <a:rPr lang="hr-HR" dirty="0" smtClean="0"/>
              <a:t>W = </a:t>
            </a:r>
            <a:r>
              <a:rPr lang="hr-HR" dirty="0" err="1" smtClean="0"/>
              <a:t>P∙t</a:t>
            </a:r>
            <a:r>
              <a:rPr lang="hr-HR" dirty="0" smtClean="0"/>
              <a:t> = 0.2 kW ∙240 h = 48 </a:t>
            </a:r>
            <a:r>
              <a:rPr lang="hr-HR" dirty="0" smtClean="0"/>
              <a:t>kWh	</a:t>
            </a:r>
            <a:endParaRPr lang="hr-HR" dirty="0"/>
          </a:p>
          <a:p>
            <a:r>
              <a:rPr lang="hr-HR" dirty="0" smtClean="0"/>
              <a:t>C = 48 kWh ∙ 1 kn/kWh = 48 </a:t>
            </a:r>
            <a:r>
              <a:rPr lang="hr-HR" dirty="0" smtClean="0"/>
              <a:t>kn	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022582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619534"/>
            <a:ext cx="6037990" cy="3255779"/>
          </a:xfrm>
          <a:prstGeom prst="rect">
            <a:avLst/>
          </a:prstGeom>
        </p:spPr>
      </p:pic>
      <p:pic>
        <p:nvPicPr>
          <p:cNvPr id="5" name="Rezervirano mjesto sadržaja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52457" y="3129611"/>
            <a:ext cx="5301343" cy="363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613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26257" y="1245326"/>
            <a:ext cx="7613488" cy="1578406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5954" y="3703933"/>
            <a:ext cx="6365966" cy="273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274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40269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>Proizvodnja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838200" y="1062446"/>
            <a:ext cx="10515600" cy="5114517"/>
          </a:xfrm>
        </p:spPr>
        <p:txBody>
          <a:bodyPr/>
          <a:lstStyle/>
          <a:p>
            <a:r>
              <a:rPr lang="hr-HR" dirty="0" smtClean="0"/>
              <a:t>Električna energija proizvodi se u elektranama.</a:t>
            </a:r>
          </a:p>
          <a:p>
            <a:endParaRPr lang="hr-HR" dirty="0"/>
          </a:p>
          <a:p>
            <a:r>
              <a:rPr lang="hr-HR" dirty="0" smtClean="0"/>
              <a:t>Elektrane:</a:t>
            </a:r>
          </a:p>
          <a:p>
            <a:r>
              <a:rPr lang="hr-HR" dirty="0" smtClean="0"/>
              <a:t>- hidroelektrane (protočne, akumulacijske, reverzibilne…)</a:t>
            </a:r>
          </a:p>
          <a:p>
            <a:r>
              <a:rPr lang="hr-HR" dirty="0" smtClean="0"/>
              <a:t>- termoelektrane (dizelske, </a:t>
            </a:r>
            <a:r>
              <a:rPr lang="hr-HR" dirty="0" err="1" smtClean="0"/>
              <a:t>ugljenske</a:t>
            </a:r>
            <a:r>
              <a:rPr lang="hr-HR" dirty="0" smtClean="0"/>
              <a:t>, nuklearne, geotermalne, toplane…)</a:t>
            </a:r>
          </a:p>
          <a:p>
            <a:r>
              <a:rPr lang="hr-HR" dirty="0" smtClean="0"/>
              <a:t>- </a:t>
            </a:r>
            <a:r>
              <a:rPr lang="hr-HR" dirty="0" err="1" smtClean="0"/>
              <a:t>vjetroelektrane</a:t>
            </a:r>
            <a:endParaRPr lang="hr-HR" dirty="0" smtClean="0"/>
          </a:p>
          <a:p>
            <a:r>
              <a:rPr lang="hr-HR" dirty="0" smtClean="0"/>
              <a:t>- </a:t>
            </a:r>
            <a:r>
              <a:rPr lang="hr-HR" dirty="0" err="1" smtClean="0"/>
              <a:t>fotonaponske</a:t>
            </a:r>
            <a:r>
              <a:rPr lang="hr-HR" dirty="0" smtClean="0"/>
              <a:t>, sunčane</a:t>
            </a: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3807" y="303325"/>
            <a:ext cx="3085418" cy="2090851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7230" y="3988526"/>
            <a:ext cx="3651995" cy="2051957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1634" y="3783727"/>
            <a:ext cx="2094003" cy="2883365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411" y="5094515"/>
            <a:ext cx="2873033" cy="167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202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22852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>Prijenos -prijenosne mreže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838200" y="984069"/>
            <a:ext cx="10515600" cy="5192894"/>
          </a:xfrm>
        </p:spPr>
        <p:txBody>
          <a:bodyPr/>
          <a:lstStyle/>
          <a:p>
            <a:pPr>
              <a:buFontTx/>
              <a:buChar char="-"/>
            </a:pPr>
            <a:r>
              <a:rPr lang="hr-HR" dirty="0" smtClean="0"/>
              <a:t>Dalekovodi za visoki napon 110 kV, 220 kV, </a:t>
            </a:r>
          </a:p>
          <a:p>
            <a:pPr marL="0" indent="0">
              <a:buNone/>
            </a:pPr>
            <a:r>
              <a:rPr lang="hr-HR" dirty="0"/>
              <a:t> </a:t>
            </a:r>
            <a:r>
              <a:rPr lang="hr-HR" dirty="0" smtClean="0"/>
              <a:t>                                                   400 kV</a:t>
            </a: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647" y="1126535"/>
            <a:ext cx="3257550" cy="1400175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9132" y="2105297"/>
            <a:ext cx="4554991" cy="4554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457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75104"/>
          </a:xfrm>
        </p:spPr>
        <p:txBody>
          <a:bodyPr>
            <a:normAutofit fontScale="90000"/>
          </a:bodyPr>
          <a:lstStyle/>
          <a:p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838200" y="1062446"/>
            <a:ext cx="10515600" cy="5114517"/>
          </a:xfrm>
        </p:spPr>
        <p:txBody>
          <a:bodyPr/>
          <a:lstStyle/>
          <a:p>
            <a:r>
              <a:rPr lang="hr-HR" dirty="0" smtClean="0"/>
              <a:t>Generator u elektrani proizvodi napon 6 – 10 kV</a:t>
            </a:r>
          </a:p>
          <a:p>
            <a:r>
              <a:rPr lang="hr-HR" dirty="0" smtClean="0"/>
              <a:t>Dalekovodi su 110 kV, 220 kV, 400 kV</a:t>
            </a:r>
          </a:p>
          <a:p>
            <a:endParaRPr lang="hr-HR" dirty="0"/>
          </a:p>
          <a:p>
            <a:endParaRPr lang="hr-HR" dirty="0" smtClean="0"/>
          </a:p>
          <a:p>
            <a:endParaRPr lang="hr-HR" dirty="0"/>
          </a:p>
          <a:p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7303" y="2681382"/>
            <a:ext cx="3912462" cy="3133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605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79309"/>
          </a:xfrm>
        </p:spPr>
        <p:txBody>
          <a:bodyPr>
            <a:normAutofit fontScale="90000"/>
          </a:bodyPr>
          <a:lstStyle/>
          <a:p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838200" y="957943"/>
            <a:ext cx="10515600" cy="5219020"/>
          </a:xfrm>
        </p:spPr>
        <p:txBody>
          <a:bodyPr/>
          <a:lstStyle/>
          <a:p>
            <a:r>
              <a:rPr lang="hr-HR" dirty="0" smtClean="0"/>
              <a:t>Nakon generatora, a prije dalekovoda postavlja se visokonaponski transformator.</a:t>
            </a:r>
          </a:p>
          <a:p>
            <a:r>
              <a:rPr lang="hr-HR" dirty="0" smtClean="0"/>
              <a:t>Transformator je stroj koji radi na principu elektromagnetske indukcije, te se pomoću njega može povećavati i smanjivati napon</a:t>
            </a: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994" y="3041267"/>
            <a:ext cx="3450228" cy="2574401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8480" y="3396804"/>
            <a:ext cx="2089376" cy="2344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309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31561"/>
          </a:xfrm>
        </p:spPr>
        <p:txBody>
          <a:bodyPr>
            <a:normAutofit fontScale="90000"/>
          </a:bodyPr>
          <a:lstStyle/>
          <a:p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838200" y="1018903"/>
            <a:ext cx="10515600" cy="5158060"/>
          </a:xfrm>
        </p:spPr>
        <p:txBody>
          <a:bodyPr/>
          <a:lstStyle/>
          <a:p>
            <a:r>
              <a:rPr lang="hr-HR" dirty="0" smtClean="0"/>
              <a:t>Transformator se sastoji od dvije zavojnice (primar i sekundar) namotane na magnetsku jezgru te se na temelju različitog broja namotaja mijenja napon</a:t>
            </a: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180" y="2226537"/>
            <a:ext cx="3935920" cy="2102576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8176" y="2272937"/>
            <a:ext cx="3789618" cy="1784713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7232" y="4329113"/>
            <a:ext cx="3073181" cy="2301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718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49869"/>
          </a:xfrm>
        </p:spPr>
        <p:txBody>
          <a:bodyPr>
            <a:normAutofit/>
          </a:bodyPr>
          <a:lstStyle/>
          <a:p>
            <a:r>
              <a:rPr lang="hr-HR" sz="1800" dirty="0" smtClean="0"/>
              <a:t>Kratki video o transformatoru</a:t>
            </a:r>
            <a:endParaRPr lang="hr-HR" sz="1800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838200" y="1515291"/>
            <a:ext cx="10515600" cy="4661672"/>
          </a:xfrm>
        </p:spPr>
        <p:txBody>
          <a:bodyPr/>
          <a:lstStyle/>
          <a:p>
            <a:endParaRPr lang="hr-HR" dirty="0">
              <a:hlinkClick r:id="rId2"/>
            </a:endParaRPr>
          </a:p>
          <a:p>
            <a:r>
              <a:rPr lang="hr-HR" dirty="0" smtClean="0">
                <a:hlinkClick r:id="rId2"/>
              </a:rPr>
              <a:t>https</a:t>
            </a:r>
            <a:r>
              <a:rPr lang="hr-HR" dirty="0">
                <a:hlinkClick r:id="rId2"/>
              </a:rPr>
              <a:t>://</a:t>
            </a:r>
            <a:r>
              <a:rPr lang="hr-HR" dirty="0" smtClean="0">
                <a:hlinkClick r:id="rId2"/>
              </a:rPr>
              <a:t>youtu.be/WNkAdeSSGUU</a:t>
            </a:r>
            <a:endParaRPr lang="hr-HR" dirty="0" smtClean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272537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</TotalTime>
  <Words>388</Words>
  <Application>Microsoft Office PowerPoint</Application>
  <PresentationFormat>Široki zaslon</PresentationFormat>
  <Paragraphs>45</Paragraphs>
  <Slides>17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Tema sustava Office</vt:lpstr>
      <vt:lpstr>Prijenos  električne energije</vt:lpstr>
      <vt:lpstr>PowerPoint prezentacija</vt:lpstr>
      <vt:lpstr>PowerPoint prezentacija</vt:lpstr>
      <vt:lpstr>Proizvodnja</vt:lpstr>
      <vt:lpstr>Prijenos -prijenosne mreže</vt:lpstr>
      <vt:lpstr>PowerPoint prezentacija</vt:lpstr>
      <vt:lpstr>PowerPoint prezentacija</vt:lpstr>
      <vt:lpstr>PowerPoint prezentacija</vt:lpstr>
      <vt:lpstr>Kratki video o transformatoru</vt:lpstr>
      <vt:lpstr>PowerPoint prezentacija</vt:lpstr>
      <vt:lpstr>PowerPoint prezentacija</vt:lpstr>
      <vt:lpstr>PowerPoint prezentacija</vt:lpstr>
      <vt:lpstr>Distribucija</vt:lpstr>
      <vt:lpstr>PowerPoint prezentacija</vt:lpstr>
      <vt:lpstr>PowerPoint prezentacija</vt:lpstr>
      <vt:lpstr>PowerPoint prezentacija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Prijenos  električne energije</dc:title>
  <dc:creator>Korisnik</dc:creator>
  <cp:lastModifiedBy>Korisnik</cp:lastModifiedBy>
  <cp:revision>21</cp:revision>
  <dcterms:created xsi:type="dcterms:W3CDTF">2021-10-29T10:15:38Z</dcterms:created>
  <dcterms:modified xsi:type="dcterms:W3CDTF">2023-11-22T11:32:03Z</dcterms:modified>
</cp:coreProperties>
</file>