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65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488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6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5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9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814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27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390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39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78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372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F6920-7562-4B6A-BB38-B2F6FF5A74EF}" type="datetimeFigureOut">
              <a:rPr lang="hr-HR" smtClean="0"/>
              <a:t>21.12.2020.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44DB-D815-43E2-9A8F-17820B2543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331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Presjek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118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99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05989"/>
            <a:ext cx="10515600" cy="5070974"/>
          </a:xfrm>
        </p:spPr>
        <p:txBody>
          <a:bodyPr/>
          <a:lstStyle/>
          <a:p>
            <a:r>
              <a:rPr lang="hr-H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Presjek</a:t>
            </a:r>
            <a:r>
              <a:rPr lang="hr-HR" i="1" dirty="0" smtClean="0"/>
              <a:t>  je crtež koji zamjenjuje jednu od pravokutnih projekcija radi bolje vidljivosti unutarnje građe predmeta. </a:t>
            </a:r>
          </a:p>
          <a:p>
            <a:r>
              <a:rPr lang="hr-HR" i="1" dirty="0" smtClean="0"/>
              <a:t>Površine punog materijala kod presjeka se </a:t>
            </a:r>
            <a:r>
              <a:rPr lang="hr-H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šrafiraju</a:t>
            </a:r>
            <a:r>
              <a:rPr lang="hr-HR" i="1" dirty="0" smtClean="0"/>
              <a:t> , te za različite materijale imaju drugačiji prikaz.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397" y="2469989"/>
            <a:ext cx="4584589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7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768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14697"/>
            <a:ext cx="10515600" cy="5062266"/>
          </a:xfrm>
        </p:spPr>
        <p:txBody>
          <a:bodyPr/>
          <a:lstStyle/>
          <a:p>
            <a:r>
              <a:rPr lang="hr-HR" dirty="0" smtClean="0"/>
              <a:t>Šrafure su kose crte pod </a:t>
            </a:r>
            <a:r>
              <a:rPr lang="hr-HR" dirty="0" err="1" smtClean="0"/>
              <a:t>kutem</a:t>
            </a:r>
            <a:r>
              <a:rPr lang="hr-HR" dirty="0" smtClean="0"/>
              <a:t> od 45˚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146" y="2412275"/>
            <a:ext cx="5951428" cy="287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5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/>
          <p:cNvSpPr/>
          <p:nvPr/>
        </p:nvSpPr>
        <p:spPr>
          <a:xfrm>
            <a:off x="4210593" y="2146896"/>
            <a:ext cx="2603863" cy="2538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318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10194"/>
            <a:ext cx="10515600" cy="5166769"/>
          </a:xfrm>
        </p:spPr>
        <p:txBody>
          <a:bodyPr/>
          <a:lstStyle/>
          <a:p>
            <a:r>
              <a:rPr lang="hr-HR" dirty="0" smtClean="0"/>
              <a:t>Primjer 1. Nacrtaj i kotiraj presjek zadanog lika.</a:t>
            </a:r>
          </a:p>
          <a:p>
            <a:r>
              <a:rPr lang="hr-HR" dirty="0" smtClean="0"/>
              <a:t>           </a:t>
            </a:r>
            <a:r>
              <a:rPr lang="hr-HR" sz="1800" dirty="0" smtClean="0"/>
              <a:t>10    10   10                                                                 ravnina rezanja</a:t>
            </a:r>
          </a:p>
          <a:p>
            <a:endParaRPr lang="hr-HR" sz="1800" dirty="0"/>
          </a:p>
          <a:p>
            <a:endParaRPr lang="hr-HR" sz="1800" dirty="0" smtClean="0"/>
          </a:p>
          <a:p>
            <a:r>
              <a:rPr lang="hr-HR" sz="1800" dirty="0"/>
              <a:t> </a:t>
            </a:r>
            <a:r>
              <a:rPr lang="hr-HR" sz="1800" dirty="0" smtClean="0"/>
              <a:t>50</a:t>
            </a:r>
          </a:p>
          <a:p>
            <a:endParaRPr lang="hr-HR" sz="1800" dirty="0"/>
          </a:p>
          <a:p>
            <a:endParaRPr lang="hr-HR" sz="1800" dirty="0" smtClean="0"/>
          </a:p>
          <a:p>
            <a:endParaRPr lang="hr-HR" sz="1800" dirty="0"/>
          </a:p>
          <a:p>
            <a:endParaRPr lang="hr-HR" sz="1800" dirty="0" smtClean="0"/>
          </a:p>
          <a:p>
            <a:endParaRPr lang="hr-HR" sz="1800" dirty="0"/>
          </a:p>
          <a:p>
            <a:r>
              <a:rPr lang="hr-HR" sz="1800" dirty="0" smtClean="0"/>
              <a:t>                                                                                                                          projekcija koju prikazujemo presjekom</a:t>
            </a:r>
            <a:endParaRPr lang="hr-HR" dirty="0"/>
          </a:p>
        </p:txBody>
      </p:sp>
      <p:sp>
        <p:nvSpPr>
          <p:cNvPr id="4" name="Kocka 3"/>
          <p:cNvSpPr/>
          <p:nvPr/>
        </p:nvSpPr>
        <p:spPr>
          <a:xfrm>
            <a:off x="1602377" y="1968137"/>
            <a:ext cx="1689463" cy="2151017"/>
          </a:xfrm>
          <a:prstGeom prst="cub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aralelogram 4"/>
          <p:cNvSpPr/>
          <p:nvPr/>
        </p:nvSpPr>
        <p:spPr>
          <a:xfrm>
            <a:off x="2142309" y="2046515"/>
            <a:ext cx="548639" cy="235132"/>
          </a:xfrm>
          <a:prstGeom prst="parallelogram">
            <a:avLst>
              <a:gd name="adj" fmla="val 9537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" name="Ravni poveznik 8"/>
          <p:cNvCxnSpPr/>
          <p:nvPr/>
        </p:nvCxnSpPr>
        <p:spPr>
          <a:xfrm>
            <a:off x="2381794" y="2046515"/>
            <a:ext cx="0" cy="2351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13" y="1936597"/>
            <a:ext cx="1719221" cy="2182557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730" y="2033005"/>
            <a:ext cx="627942" cy="262151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8218" y="2046515"/>
            <a:ext cx="30483" cy="256054"/>
          </a:xfrm>
          <a:prstGeom prst="rect">
            <a:avLst/>
          </a:prstGeom>
        </p:spPr>
      </p:pic>
      <p:sp>
        <p:nvSpPr>
          <p:cNvPr id="15" name="Strelica zakrivljena dolje 14"/>
          <p:cNvSpPr/>
          <p:nvPr/>
        </p:nvSpPr>
        <p:spPr>
          <a:xfrm>
            <a:off x="3483429" y="1524000"/>
            <a:ext cx="1393371" cy="4125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cxnSp>
        <p:nvCxnSpPr>
          <p:cNvPr id="18" name="Ravni poveznik 17"/>
          <p:cNvCxnSpPr/>
          <p:nvPr/>
        </p:nvCxnSpPr>
        <p:spPr>
          <a:xfrm>
            <a:off x="8638903" y="2281647"/>
            <a:ext cx="50509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flipV="1">
            <a:off x="8656320" y="1936597"/>
            <a:ext cx="269966" cy="345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flipV="1">
            <a:off x="8926286" y="1932322"/>
            <a:ext cx="1425483" cy="42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flipV="1">
            <a:off x="9144000" y="2109122"/>
            <a:ext cx="113211" cy="172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>
            <a:off x="9257211" y="2109122"/>
            <a:ext cx="4876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>
            <a:off x="8656320" y="2285921"/>
            <a:ext cx="0" cy="17200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Slika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4288" y="2285921"/>
            <a:ext cx="6097" cy="173141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5934" y="2109121"/>
            <a:ext cx="6097" cy="173141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36" name="Slika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4871" y="2274529"/>
            <a:ext cx="6097" cy="173141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7339" y="2262953"/>
            <a:ext cx="6097" cy="173141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7821" y="1968137"/>
            <a:ext cx="6097" cy="173141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40" name="Ravni poveznik 39"/>
          <p:cNvCxnSpPr>
            <a:endCxn id="34" idx="2"/>
          </p:cNvCxnSpPr>
          <p:nvPr/>
        </p:nvCxnSpPr>
        <p:spPr>
          <a:xfrm>
            <a:off x="8638903" y="4005943"/>
            <a:ext cx="518434" cy="11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41"/>
          <p:cNvCxnSpPr>
            <a:stCxn id="35" idx="2"/>
            <a:endCxn id="34" idx="2"/>
          </p:cNvCxnSpPr>
          <p:nvPr/>
        </p:nvCxnSpPr>
        <p:spPr>
          <a:xfrm flipH="1">
            <a:off x="9157337" y="3840535"/>
            <a:ext cx="121646" cy="17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ni poveznik 43"/>
          <p:cNvCxnSpPr>
            <a:stCxn id="35" idx="2"/>
          </p:cNvCxnSpPr>
          <p:nvPr/>
        </p:nvCxnSpPr>
        <p:spPr>
          <a:xfrm>
            <a:off x="9278983" y="3840535"/>
            <a:ext cx="344205" cy="3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ni poveznik 45"/>
          <p:cNvCxnSpPr>
            <a:stCxn id="36" idx="2"/>
            <a:endCxn id="37" idx="2"/>
          </p:cNvCxnSpPr>
          <p:nvPr/>
        </p:nvCxnSpPr>
        <p:spPr>
          <a:xfrm flipV="1">
            <a:off x="9617920" y="3994367"/>
            <a:ext cx="462468" cy="11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vni poveznik 47"/>
          <p:cNvCxnSpPr>
            <a:stCxn id="38" idx="2"/>
            <a:endCxn id="37" idx="2"/>
          </p:cNvCxnSpPr>
          <p:nvPr/>
        </p:nvCxnSpPr>
        <p:spPr>
          <a:xfrm flipH="1">
            <a:off x="10080388" y="3699551"/>
            <a:ext cx="270482" cy="2948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vni poveznik 49"/>
          <p:cNvCxnSpPr/>
          <p:nvPr/>
        </p:nvCxnSpPr>
        <p:spPr>
          <a:xfrm flipH="1">
            <a:off x="10086523" y="1956561"/>
            <a:ext cx="270482" cy="2948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1" name="Slika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7003" y="2264926"/>
            <a:ext cx="524301" cy="30483"/>
          </a:xfrm>
          <a:prstGeom prst="rect">
            <a:avLst/>
          </a:prstGeom>
        </p:spPr>
      </p:pic>
      <p:cxnSp>
        <p:nvCxnSpPr>
          <p:cNvPr id="53" name="Ravni poveznik 52"/>
          <p:cNvCxnSpPr>
            <a:endCxn id="51" idx="1"/>
          </p:cNvCxnSpPr>
          <p:nvPr/>
        </p:nvCxnSpPr>
        <p:spPr>
          <a:xfrm flipH="1">
            <a:off x="9587003" y="2103969"/>
            <a:ext cx="157888" cy="176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Strelica zakrivljena dolje 54"/>
          <p:cNvSpPr/>
          <p:nvPr/>
        </p:nvSpPr>
        <p:spPr>
          <a:xfrm>
            <a:off x="7445829" y="1323703"/>
            <a:ext cx="1754776" cy="28738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6" name="Strelica gore 55"/>
          <p:cNvSpPr/>
          <p:nvPr/>
        </p:nvSpPr>
        <p:spPr>
          <a:xfrm rot="1301099">
            <a:off x="8803849" y="4049843"/>
            <a:ext cx="431074" cy="9753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335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57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84069"/>
            <a:ext cx="10515600" cy="5192894"/>
          </a:xfrm>
        </p:spPr>
        <p:txBody>
          <a:bodyPr/>
          <a:lstStyle/>
          <a:p>
            <a:r>
              <a:rPr lang="hr-HR" dirty="0" smtClean="0"/>
              <a:t>I na kraju presjek i kotiranje</a:t>
            </a:r>
          </a:p>
          <a:p>
            <a:endParaRPr lang="hr-HR" dirty="0"/>
          </a:p>
          <a:p>
            <a:r>
              <a:rPr lang="hr-HR" dirty="0" smtClean="0"/>
              <a:t>                                                                                šrafure – kose crte pod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            </a:t>
            </a:r>
            <a:r>
              <a:rPr lang="hr-HR" dirty="0" err="1" smtClean="0"/>
              <a:t>kutem</a:t>
            </a:r>
            <a:r>
              <a:rPr lang="hr-HR" dirty="0" smtClean="0"/>
              <a:t> 45˚ razmaknute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            1-2 mm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</a:t>
            </a:r>
            <a:r>
              <a:rPr lang="hr-HR" dirty="0" smtClean="0">
                <a:solidFill>
                  <a:srgbClr val="FF0000"/>
                </a:solidFill>
              </a:rPr>
              <a:t>ne treba crtati međukorake, samo ovaj, konačni, presjek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3050149" y="2673532"/>
            <a:ext cx="609600" cy="2151017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749" y="2657761"/>
            <a:ext cx="640135" cy="2182557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890" y="2657761"/>
            <a:ext cx="640135" cy="2182557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</p:spPr>
      </p:pic>
      <p:cxnSp>
        <p:nvCxnSpPr>
          <p:cNvPr id="15" name="Ravni poveznik sa strelicom 14"/>
          <p:cNvCxnSpPr/>
          <p:nvPr/>
        </p:nvCxnSpPr>
        <p:spPr>
          <a:xfrm flipV="1">
            <a:off x="4696691" y="2244436"/>
            <a:ext cx="278476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V="1">
            <a:off x="3050149" y="1797627"/>
            <a:ext cx="0" cy="860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Slika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4847" y="1861259"/>
            <a:ext cx="6097" cy="865707"/>
          </a:xfrm>
          <a:prstGeom prst="rect">
            <a:avLst/>
          </a:prstGeom>
        </p:spPr>
      </p:pic>
      <p:cxnSp>
        <p:nvCxnSpPr>
          <p:cNvPr id="20" name="Ravni poveznik 19"/>
          <p:cNvCxnSpPr/>
          <p:nvPr/>
        </p:nvCxnSpPr>
        <p:spPr>
          <a:xfrm>
            <a:off x="3659749" y="2244436"/>
            <a:ext cx="0" cy="482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sa strelicom 22"/>
          <p:cNvCxnSpPr/>
          <p:nvPr/>
        </p:nvCxnSpPr>
        <p:spPr>
          <a:xfrm>
            <a:off x="3061371" y="2290355"/>
            <a:ext cx="598378" cy="375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4269349" y="2227694"/>
            <a:ext cx="0" cy="445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" name="Slika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9755" y="2227694"/>
            <a:ext cx="725487" cy="134124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9354" y="2241662"/>
            <a:ext cx="725487" cy="134124"/>
          </a:xfrm>
          <a:prstGeom prst="rect">
            <a:avLst/>
          </a:prstGeom>
        </p:spPr>
      </p:pic>
      <p:cxnSp>
        <p:nvCxnSpPr>
          <p:cNvPr id="31" name="Ravni poveznik sa strelicom 30"/>
          <p:cNvCxnSpPr/>
          <p:nvPr/>
        </p:nvCxnSpPr>
        <p:spPr>
          <a:xfrm>
            <a:off x="3067849" y="1907886"/>
            <a:ext cx="1837696" cy="809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 flipH="1">
            <a:off x="2524991" y="2673532"/>
            <a:ext cx="5251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4" name="Slika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7451" y="4815404"/>
            <a:ext cx="530398" cy="6097"/>
          </a:xfrm>
          <a:prstGeom prst="rect">
            <a:avLst/>
          </a:prstGeom>
        </p:spPr>
      </p:pic>
      <p:cxnSp>
        <p:nvCxnSpPr>
          <p:cNvPr id="36" name="Ravni poveznik sa strelicom 35"/>
          <p:cNvCxnSpPr/>
          <p:nvPr/>
        </p:nvCxnSpPr>
        <p:spPr>
          <a:xfrm>
            <a:off x="2639291" y="2673532"/>
            <a:ext cx="31173" cy="2141872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Pravokutnik 36"/>
          <p:cNvSpPr/>
          <p:nvPr/>
        </p:nvSpPr>
        <p:spPr>
          <a:xfrm>
            <a:off x="4178656" y="1907886"/>
            <a:ext cx="696191" cy="488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10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38" name="Slika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7050" y="1900209"/>
            <a:ext cx="695004" cy="524301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3173" y="1915980"/>
            <a:ext cx="695004" cy="524301"/>
          </a:xfrm>
          <a:prstGeom prst="rect">
            <a:avLst/>
          </a:prstGeom>
        </p:spPr>
      </p:pic>
      <p:sp>
        <p:nvSpPr>
          <p:cNvPr id="40" name="Dijagram toka: Postupak 39"/>
          <p:cNvSpPr/>
          <p:nvPr/>
        </p:nvSpPr>
        <p:spPr>
          <a:xfrm>
            <a:off x="3481081" y="1422204"/>
            <a:ext cx="952081" cy="67540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30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1" name="Pravokutnik 40"/>
          <p:cNvSpPr/>
          <p:nvPr/>
        </p:nvSpPr>
        <p:spPr>
          <a:xfrm rot="16200000">
            <a:off x="1984160" y="3373383"/>
            <a:ext cx="1010125" cy="74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50</a:t>
            </a:r>
            <a:endParaRPr lang="hr-HR" dirty="0">
              <a:solidFill>
                <a:schemeClr val="tx1"/>
              </a:solidFill>
            </a:endParaRPr>
          </a:p>
        </p:txBody>
      </p:sp>
      <p:cxnSp>
        <p:nvCxnSpPr>
          <p:cNvPr id="43" name="Ravni poveznik 42"/>
          <p:cNvCxnSpPr/>
          <p:nvPr/>
        </p:nvCxnSpPr>
        <p:spPr>
          <a:xfrm>
            <a:off x="4905545" y="1797627"/>
            <a:ext cx="3263" cy="97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40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093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01900"/>
          </a:xfrm>
        </p:spPr>
        <p:txBody>
          <a:bodyPr/>
          <a:lstStyle/>
          <a:p>
            <a:r>
              <a:rPr lang="hr-HR" dirty="0" smtClean="0"/>
              <a:t>Domaći rad (sjeti se, istraži)</a:t>
            </a:r>
          </a:p>
          <a:p>
            <a:r>
              <a:rPr lang="hr-HR" dirty="0" smtClean="0"/>
              <a:t>1. S koje strane glavne </a:t>
            </a:r>
            <a:r>
              <a:rPr lang="hr-HR" dirty="0" err="1" smtClean="0"/>
              <a:t>kotne</a:t>
            </a:r>
            <a:r>
              <a:rPr lang="hr-HR" dirty="0" smtClean="0"/>
              <a:t> crte se upisuje </a:t>
            </a:r>
            <a:r>
              <a:rPr lang="hr-HR" dirty="0" err="1" smtClean="0"/>
              <a:t>kotni</a:t>
            </a:r>
            <a:r>
              <a:rPr lang="hr-HR" dirty="0" smtClean="0"/>
              <a:t> broj?</a:t>
            </a:r>
          </a:p>
          <a:p>
            <a:r>
              <a:rPr lang="hr-HR" dirty="0" smtClean="0"/>
              <a:t>2. Kakvim crtama se crtaju pomoćne i glavne </a:t>
            </a:r>
            <a:r>
              <a:rPr lang="hr-HR" dirty="0" err="1" smtClean="0"/>
              <a:t>kotne</a:t>
            </a:r>
            <a:r>
              <a:rPr lang="hr-HR" dirty="0" smtClean="0"/>
              <a:t> crte?</a:t>
            </a:r>
          </a:p>
          <a:p>
            <a:r>
              <a:rPr lang="hr-HR" dirty="0" smtClean="0"/>
              <a:t>3. Pišu li se mjerne jedinice pokraj </a:t>
            </a:r>
            <a:r>
              <a:rPr lang="hr-HR" dirty="0" err="1" smtClean="0"/>
              <a:t>kotnog</a:t>
            </a:r>
            <a:r>
              <a:rPr lang="hr-HR" dirty="0" smtClean="0"/>
              <a:t> broja i kako znamo je li </a:t>
            </a:r>
            <a:r>
              <a:rPr lang="hr-HR" dirty="0" err="1" smtClean="0"/>
              <a:t>kotni</a:t>
            </a:r>
            <a:r>
              <a:rPr lang="hr-HR" dirty="0" smtClean="0"/>
              <a:t> broj u mm ili cm?</a:t>
            </a:r>
          </a:p>
          <a:p>
            <a:r>
              <a:rPr lang="hr-HR" dirty="0" smtClean="0"/>
              <a:t>4. Nacrtaj i kotiraj presjek zadanog lika.</a:t>
            </a:r>
          </a:p>
          <a:p>
            <a:r>
              <a:rPr lang="hr-HR" dirty="0" smtClean="0"/>
              <a:t>                             </a:t>
            </a:r>
            <a:r>
              <a:rPr lang="hr-HR" sz="1600" dirty="0" smtClean="0"/>
              <a:t>15</a:t>
            </a:r>
            <a:endParaRPr lang="hr-HR" dirty="0"/>
          </a:p>
          <a:p>
            <a:r>
              <a:rPr lang="hr-HR" dirty="0" smtClean="0"/>
              <a:t>                        </a:t>
            </a:r>
            <a:r>
              <a:rPr lang="hr-HR" sz="1600" dirty="0" smtClean="0"/>
              <a:t>10             10</a:t>
            </a:r>
          </a:p>
          <a:p>
            <a:endParaRPr lang="hr-HR" sz="1600" dirty="0"/>
          </a:p>
          <a:p>
            <a:endParaRPr lang="hr-HR" sz="1600" dirty="0" smtClean="0"/>
          </a:p>
          <a:p>
            <a:r>
              <a:rPr lang="hr-HR" sz="1600"/>
              <a:t> </a:t>
            </a:r>
            <a:r>
              <a:rPr lang="hr-HR" sz="1600" smtClean="0"/>
              <a:t>                           55</a:t>
            </a:r>
            <a:endParaRPr lang="hr-HR" dirty="0" smtClean="0"/>
          </a:p>
        </p:txBody>
      </p:sp>
      <p:sp>
        <p:nvSpPr>
          <p:cNvPr id="5" name="Kocka 4"/>
          <p:cNvSpPr/>
          <p:nvPr/>
        </p:nvSpPr>
        <p:spPr>
          <a:xfrm>
            <a:off x="2717074" y="4354286"/>
            <a:ext cx="1663337" cy="2211977"/>
          </a:xfrm>
          <a:prstGeom prst="cub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aralelogram 5"/>
          <p:cNvSpPr/>
          <p:nvPr/>
        </p:nvSpPr>
        <p:spPr>
          <a:xfrm>
            <a:off x="3229688" y="4424844"/>
            <a:ext cx="638108" cy="280689"/>
          </a:xfrm>
          <a:prstGeom prst="parallelogram">
            <a:avLst>
              <a:gd name="adj" fmla="val 9806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8" name="Ravni poveznik sa strelicom 7"/>
          <p:cNvCxnSpPr>
            <a:endCxn id="6" idx="5"/>
          </p:cNvCxnSpPr>
          <p:nvPr/>
        </p:nvCxnSpPr>
        <p:spPr>
          <a:xfrm>
            <a:off x="2908663" y="4565188"/>
            <a:ext cx="45864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>
            <a:off x="3548742" y="4254138"/>
            <a:ext cx="31905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3744686" y="4565188"/>
            <a:ext cx="37446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808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1E45DDC70B3F4CB7D93E3D9C5BE227" ma:contentTypeVersion="32" ma:contentTypeDescription="Stvaranje novog dokumenta." ma:contentTypeScope="" ma:versionID="601784ca72a9bb625e5b22a129b11247">
  <xsd:schema xmlns:xsd="http://www.w3.org/2001/XMLSchema" xmlns:xs="http://www.w3.org/2001/XMLSchema" xmlns:p="http://schemas.microsoft.com/office/2006/metadata/properties" xmlns:ns2="64a39961-3285-4b83-ab38-a53665f7c43d" xmlns:ns3="5db586e0-7313-48d1-8a50-22f86f9c80c5" targetNamespace="http://schemas.microsoft.com/office/2006/metadata/properties" ma:root="true" ma:fieldsID="c2dd3b4a255b4a5e233635b9d8408370" ns2:_="" ns3:_="">
    <xsd:import namespace="64a39961-3285-4b83-ab38-a53665f7c43d"/>
    <xsd:import namespace="5db586e0-7313-48d1-8a50-22f86f9c80c5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39961-3285-4b83-ab38-a53665f7c4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586e0-7313-48d1-8a50-22f86f9c80c5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64a39961-3285-4b83-ab38-a53665f7c43d" xsi:nil="true"/>
    <Invited_Teachers xmlns="64a39961-3285-4b83-ab38-a53665f7c43d" xsi:nil="true"/>
    <IsNotebookLocked xmlns="64a39961-3285-4b83-ab38-a53665f7c43d" xsi:nil="true"/>
    <FolderType xmlns="64a39961-3285-4b83-ab38-a53665f7c43d" xsi:nil="true"/>
    <Owner xmlns="64a39961-3285-4b83-ab38-a53665f7c43d">
      <UserInfo>
        <DisplayName/>
        <AccountId xsi:nil="true"/>
        <AccountType/>
      </UserInfo>
    </Owner>
    <Students xmlns="64a39961-3285-4b83-ab38-a53665f7c43d">
      <UserInfo>
        <DisplayName/>
        <AccountId xsi:nil="true"/>
        <AccountType/>
      </UserInfo>
    </Students>
    <NotebookType xmlns="64a39961-3285-4b83-ab38-a53665f7c43d" xsi:nil="true"/>
    <Teachers xmlns="64a39961-3285-4b83-ab38-a53665f7c43d">
      <UserInfo>
        <DisplayName/>
        <AccountId xsi:nil="true"/>
        <AccountType/>
      </UserInfo>
    </Teachers>
    <Student_Groups xmlns="64a39961-3285-4b83-ab38-a53665f7c43d">
      <UserInfo>
        <DisplayName/>
        <AccountId xsi:nil="true"/>
        <AccountType/>
      </UserInfo>
    </Student_Groups>
    <AppVersion xmlns="64a39961-3285-4b83-ab38-a53665f7c43d" xsi:nil="true"/>
    <Is_Collaboration_Space_Locked xmlns="64a39961-3285-4b83-ab38-a53665f7c43d" xsi:nil="true"/>
    <Self_Registration_Enabled xmlns="64a39961-3285-4b83-ab38-a53665f7c43d" xsi:nil="true"/>
    <Has_Teacher_Only_SectionGroup xmlns="64a39961-3285-4b83-ab38-a53665f7c43d" xsi:nil="true"/>
    <CultureName xmlns="64a39961-3285-4b83-ab38-a53665f7c43d" xsi:nil="true"/>
    <Distribution_Groups xmlns="64a39961-3285-4b83-ab38-a53665f7c43d" xsi:nil="true"/>
    <LMS_Mappings xmlns="64a39961-3285-4b83-ab38-a53665f7c43d" xsi:nil="true"/>
    <Invited_Students xmlns="64a39961-3285-4b83-ab38-a53665f7c43d" xsi:nil="true"/>
    <Templates xmlns="64a39961-3285-4b83-ab38-a53665f7c43d" xsi:nil="true"/>
    <TeamsChannelId xmlns="64a39961-3285-4b83-ab38-a53665f7c43d" xsi:nil="true"/>
    <DefaultSectionNames xmlns="64a39961-3285-4b83-ab38-a53665f7c43d" xsi:nil="true"/>
  </documentManagement>
</p:properties>
</file>

<file path=customXml/itemProps1.xml><?xml version="1.0" encoding="utf-8"?>
<ds:datastoreItem xmlns:ds="http://schemas.openxmlformats.org/officeDocument/2006/customXml" ds:itemID="{8CD1D75C-3F9F-40F0-8E63-CCBCF2585F63}"/>
</file>

<file path=customXml/itemProps2.xml><?xml version="1.0" encoding="utf-8"?>
<ds:datastoreItem xmlns:ds="http://schemas.openxmlformats.org/officeDocument/2006/customXml" ds:itemID="{974DE2E4-4F36-4160-9224-20966AADD234}"/>
</file>

<file path=customXml/itemProps3.xml><?xml version="1.0" encoding="utf-8"?>
<ds:datastoreItem xmlns:ds="http://schemas.openxmlformats.org/officeDocument/2006/customXml" ds:itemID="{4A38B7B6-2C03-4966-8575-96A7126504B5}"/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162</Words>
  <Application>Microsoft Office PowerPoint</Application>
  <PresentationFormat>Široki zaslon</PresentationFormat>
  <Paragraphs>37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Presjek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Presjek</dc:title>
  <dc:creator>Korisnik</dc:creator>
  <cp:lastModifiedBy>Korisnik</cp:lastModifiedBy>
  <cp:revision>12</cp:revision>
  <dcterms:created xsi:type="dcterms:W3CDTF">2020-04-23T11:26:46Z</dcterms:created>
  <dcterms:modified xsi:type="dcterms:W3CDTF">2020-12-21T15:01:23Z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0x010100D31E45DDC70B3F4CB7D93E3D9C5BE227</vt:lpwstr>
  </property>
</Properties>
</file>