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0E5A-7508-4FAD-A4CB-8B6BF0AD929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ED50-7299-484C-8AA0-A9751220C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10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0E5A-7508-4FAD-A4CB-8B6BF0AD929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ED50-7299-484C-8AA0-A9751220C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479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0E5A-7508-4FAD-A4CB-8B6BF0AD929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ED50-7299-484C-8AA0-A9751220C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88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0E5A-7508-4FAD-A4CB-8B6BF0AD929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ED50-7299-484C-8AA0-A9751220C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452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0E5A-7508-4FAD-A4CB-8B6BF0AD929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ED50-7299-484C-8AA0-A9751220C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24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0E5A-7508-4FAD-A4CB-8B6BF0AD929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ED50-7299-484C-8AA0-A9751220C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23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0E5A-7508-4FAD-A4CB-8B6BF0AD929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ED50-7299-484C-8AA0-A9751220C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38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0E5A-7508-4FAD-A4CB-8B6BF0AD929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ED50-7299-484C-8AA0-A9751220C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47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0E5A-7508-4FAD-A4CB-8B6BF0AD929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ED50-7299-484C-8AA0-A9751220C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0E5A-7508-4FAD-A4CB-8B6BF0AD929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ED50-7299-484C-8AA0-A9751220C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519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40E5A-7508-4FAD-A4CB-8B6BF0AD929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ED50-7299-484C-8AA0-A9751220C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429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0E5A-7508-4FAD-A4CB-8B6BF0AD9291}" type="datetimeFigureOut">
              <a:rPr lang="hr-HR" smtClean="0"/>
              <a:t>29.4.2020.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ED50-7299-484C-8AA0-A9751220C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1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Pravokutna projekcija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92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419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Možda i ovo pomogne - klikni</a:t>
            </a:r>
            <a:endParaRPr lang="hr-HR" dirty="0"/>
          </a:p>
        </p:txBody>
      </p:sp>
      <p:pic>
        <p:nvPicPr>
          <p:cNvPr id="4" name="postupak_crtanja_pravokutnih_projekcija_kvadr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9092" y="862156"/>
            <a:ext cx="9019308" cy="5559425"/>
          </a:xfrm>
        </p:spPr>
      </p:pic>
    </p:spTree>
    <p:extLst>
      <p:ext uri="{BB962C8B-B14F-4D97-AF65-F5344CB8AC3E}">
        <p14:creationId xmlns:p14="http://schemas.microsoft.com/office/powerpoint/2010/main" val="20982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49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Domaći rad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10765" y="1153390"/>
            <a:ext cx="10515600" cy="495083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Nacrtaj pravokutnu projekciju tijela sa skice.</a:t>
            </a:r>
          </a:p>
          <a:p>
            <a:r>
              <a:rPr lang="hr-HR" dirty="0"/>
              <a:t> </a:t>
            </a:r>
            <a:r>
              <a:rPr lang="hr-HR" dirty="0" smtClean="0"/>
              <a:t>           tlocrt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                               </a:t>
            </a:r>
            <a:r>
              <a:rPr lang="hr-HR" sz="1800" dirty="0" smtClean="0"/>
              <a:t>30 mm</a:t>
            </a:r>
          </a:p>
          <a:p>
            <a:r>
              <a:rPr lang="hr-HR" dirty="0" smtClean="0"/>
              <a:t>                                         </a:t>
            </a:r>
            <a:r>
              <a:rPr lang="hr-HR" sz="2000" dirty="0" smtClean="0"/>
              <a:t>50 mm</a:t>
            </a:r>
            <a:endParaRPr lang="hr-HR" dirty="0"/>
          </a:p>
          <a:p>
            <a:r>
              <a:rPr lang="hr-HR" dirty="0" smtClean="0"/>
              <a:t>                   </a:t>
            </a:r>
            <a:r>
              <a:rPr lang="hr-HR" sz="2000" dirty="0" smtClean="0"/>
              <a:t>40 mm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b</a:t>
            </a:r>
            <a:r>
              <a:rPr lang="hr-HR" dirty="0" smtClean="0"/>
              <a:t>okocrt                                      nacrt</a:t>
            </a:r>
            <a:endParaRPr lang="hr-HR" dirty="0"/>
          </a:p>
        </p:txBody>
      </p:sp>
      <p:cxnSp>
        <p:nvCxnSpPr>
          <p:cNvPr id="5" name="Ravni poveznik 4"/>
          <p:cNvCxnSpPr/>
          <p:nvPr/>
        </p:nvCxnSpPr>
        <p:spPr>
          <a:xfrm>
            <a:off x="3595255" y="3387436"/>
            <a:ext cx="20781" cy="11741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 flipV="1">
            <a:off x="3595255" y="3429000"/>
            <a:ext cx="1870364" cy="11326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2514600" y="4145973"/>
            <a:ext cx="1101436" cy="415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024" y="2286034"/>
            <a:ext cx="54869" cy="119492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427" y="2264563"/>
            <a:ext cx="1896020" cy="116443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407" y="2957075"/>
            <a:ext cx="1127858" cy="45114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518" y="2984606"/>
            <a:ext cx="54869" cy="119492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952" y="1834820"/>
            <a:ext cx="1896020" cy="117053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25" y="1845248"/>
            <a:ext cx="1127858" cy="451143"/>
          </a:xfrm>
          <a:prstGeom prst="rect">
            <a:avLst/>
          </a:prstGeom>
        </p:spPr>
      </p:pic>
      <p:sp>
        <p:nvSpPr>
          <p:cNvPr id="16" name="Strelica gore 15"/>
          <p:cNvSpPr/>
          <p:nvPr/>
        </p:nvSpPr>
        <p:spPr>
          <a:xfrm rot="19128318">
            <a:off x="4895712" y="4105544"/>
            <a:ext cx="925065" cy="14027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gore 16"/>
          <p:cNvSpPr/>
          <p:nvPr/>
        </p:nvSpPr>
        <p:spPr>
          <a:xfrm rot="3028198">
            <a:off x="1709623" y="4386115"/>
            <a:ext cx="695555" cy="12979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dolje 17"/>
          <p:cNvSpPr/>
          <p:nvPr/>
        </p:nvSpPr>
        <p:spPr>
          <a:xfrm>
            <a:off x="2871474" y="1559743"/>
            <a:ext cx="687148" cy="86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77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768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10194"/>
            <a:ext cx="10515600" cy="5166769"/>
          </a:xfrm>
        </p:spPr>
        <p:txBody>
          <a:bodyPr/>
          <a:lstStyle/>
          <a:p>
            <a:r>
              <a:rPr lang="hr-HR" dirty="0" smtClean="0"/>
              <a:t>Svi predmeti su trodimenzionalni.</a:t>
            </a:r>
          </a:p>
          <a:p>
            <a:r>
              <a:rPr lang="hr-HR" dirty="0" smtClean="0"/>
              <a:t>Tri dimenzije su:</a:t>
            </a:r>
          </a:p>
          <a:p>
            <a:r>
              <a:rPr lang="hr-HR" dirty="0" smtClean="0"/>
              <a:t>- duljina</a:t>
            </a:r>
          </a:p>
          <a:p>
            <a:r>
              <a:rPr lang="hr-HR" dirty="0" smtClean="0"/>
              <a:t>- visina                                                                             </a:t>
            </a:r>
            <a:r>
              <a:rPr lang="hr-HR" dirty="0" err="1" smtClean="0"/>
              <a:t>visina</a:t>
            </a:r>
            <a:endParaRPr lang="hr-HR" dirty="0" smtClean="0"/>
          </a:p>
          <a:p>
            <a:r>
              <a:rPr lang="hr-HR" dirty="0" smtClean="0"/>
              <a:t>- širina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                                      duljina                                   širina</a:t>
            </a:r>
            <a:endParaRPr lang="hr-HR" dirty="0"/>
          </a:p>
        </p:txBody>
      </p:sp>
      <p:sp>
        <p:nvSpPr>
          <p:cNvPr id="4" name="Kocka 3"/>
          <p:cNvSpPr/>
          <p:nvPr/>
        </p:nvSpPr>
        <p:spPr>
          <a:xfrm>
            <a:off x="5251269" y="3034936"/>
            <a:ext cx="2377440" cy="1384663"/>
          </a:xfrm>
          <a:prstGeom prst="cub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sa strelicom 5"/>
          <p:cNvCxnSpPr/>
          <p:nvPr/>
        </p:nvCxnSpPr>
        <p:spPr>
          <a:xfrm flipH="1">
            <a:off x="5320937" y="4554583"/>
            <a:ext cx="609600" cy="32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>
            <a:off x="7559040" y="4232366"/>
            <a:ext cx="574766" cy="452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 flipV="1">
            <a:off x="7628709" y="2856412"/>
            <a:ext cx="661851" cy="583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060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49234"/>
            <a:ext cx="10515600" cy="5227729"/>
          </a:xfrm>
        </p:spPr>
        <p:txBody>
          <a:bodyPr/>
          <a:lstStyle/>
          <a:p>
            <a:r>
              <a:rPr lang="hr-HR" dirty="0" smtClean="0"/>
              <a:t>Papir, ekran, ploča su dvodimenzionalni. Imaju samo duljinu i širinu.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širina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          duljina</a:t>
            </a:r>
            <a:endParaRPr lang="hr-HR" dirty="0"/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966651" y="6008914"/>
            <a:ext cx="10284823" cy="2612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949234" y="1759131"/>
            <a:ext cx="34835" cy="409302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64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36023"/>
            <a:ext cx="10515600" cy="534094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Trodimenzionalni predmet možemo nacrtati na papiru, ekranu…</a:t>
            </a:r>
          </a:p>
          <a:p>
            <a:endParaRPr lang="hr-HR" dirty="0"/>
          </a:p>
          <a:p>
            <a:r>
              <a:rPr lang="hr-HR" dirty="0" smtClean="0"/>
              <a:t>                                                             </a:t>
            </a:r>
            <a:endParaRPr lang="hr-HR" sz="2000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                                       </a:t>
            </a:r>
            <a:r>
              <a:rPr lang="hr-HR" sz="2000" dirty="0">
                <a:solidFill>
                  <a:prstClr val="black"/>
                </a:solidFill>
              </a:rPr>
              <a:t>ovaj kut u stvarnosti je pravi kut, ali na crtežu nije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r>
              <a:rPr lang="hr-HR" dirty="0" smtClean="0"/>
              <a:t>Ali gubi se realnost (kraće stranice, drugačiji kutovi…)</a:t>
            </a:r>
            <a:endParaRPr lang="hr-HR" dirty="0"/>
          </a:p>
        </p:txBody>
      </p:sp>
      <p:sp>
        <p:nvSpPr>
          <p:cNvPr id="4" name="Kocka 3"/>
          <p:cNvSpPr/>
          <p:nvPr/>
        </p:nvSpPr>
        <p:spPr>
          <a:xfrm>
            <a:off x="1785257" y="3901440"/>
            <a:ext cx="1933302" cy="1567542"/>
          </a:xfrm>
          <a:prstGeom prst="cub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3614057" y="4119155"/>
            <a:ext cx="12366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66" y="1614305"/>
            <a:ext cx="2751908" cy="157915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51" y="1614305"/>
            <a:ext cx="2814359" cy="1614533"/>
          </a:xfrm>
          <a:prstGeom prst="rect">
            <a:avLst/>
          </a:prstGeom>
        </p:spPr>
      </p:pic>
      <p:sp>
        <p:nvSpPr>
          <p:cNvPr id="10" name="Strelica udesno 9"/>
          <p:cNvSpPr/>
          <p:nvPr/>
        </p:nvSpPr>
        <p:spPr>
          <a:xfrm>
            <a:off x="5303520" y="2264229"/>
            <a:ext cx="807720" cy="653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35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1" y="3559628"/>
            <a:ext cx="3521528" cy="264114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348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/>
          <a:lstStyle/>
          <a:p>
            <a:r>
              <a:rPr lang="hr-HR" dirty="0" smtClean="0"/>
              <a:t>Da bi zadržali stvarne duljine stranica i stvarne kutove, crtamo pravokutnu projekciju.</a:t>
            </a:r>
          </a:p>
          <a:p>
            <a:endParaRPr lang="hr-HR" dirty="0"/>
          </a:p>
          <a:p>
            <a:r>
              <a:rPr lang="hr-HR" dirty="0" smtClean="0"/>
              <a:t>Pravokutna projekcija sastoji se od 3 projekcije:</a:t>
            </a:r>
          </a:p>
          <a:p>
            <a:pPr marL="0" indent="0">
              <a:buNone/>
            </a:pPr>
            <a:r>
              <a:rPr lang="hr-HR" dirty="0" smtClean="0"/>
              <a:t> - </a:t>
            </a:r>
            <a:r>
              <a:rPr lang="hr-HR" b="1" dirty="0" smtClean="0">
                <a:solidFill>
                  <a:srgbClr val="FF0000"/>
                </a:solidFill>
              </a:rPr>
              <a:t>nacrt</a:t>
            </a:r>
            <a:r>
              <a:rPr lang="hr-HR" dirty="0" smtClean="0">
                <a:solidFill>
                  <a:srgbClr val="FF0000"/>
                </a:solidFill>
              </a:rPr>
              <a:t> – pogled sprijeda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  </a:t>
            </a:r>
            <a:r>
              <a:rPr lang="hr-HR" dirty="0" smtClean="0"/>
              <a:t>-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bokocrt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– pogled s boka                                    </a:t>
            </a:r>
            <a:r>
              <a:rPr lang="hr-HR" dirty="0" smtClean="0">
                <a:solidFill>
                  <a:srgbClr val="0070C0"/>
                </a:solidFill>
              </a:rPr>
              <a:t>tlocrt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 smtClean="0"/>
              <a:t>- </a:t>
            </a:r>
            <a:r>
              <a:rPr lang="hr-HR" b="1" dirty="0" smtClean="0">
                <a:solidFill>
                  <a:srgbClr val="0070C0"/>
                </a:solidFill>
              </a:rPr>
              <a:t>tlocrt</a:t>
            </a:r>
            <a:r>
              <a:rPr lang="hr-HR" dirty="0" smtClean="0">
                <a:solidFill>
                  <a:srgbClr val="0070C0"/>
                </a:solidFill>
              </a:rPr>
              <a:t> – pogled odozgo</a:t>
            </a:r>
          </a:p>
          <a:p>
            <a:pPr marL="0" indent="0">
              <a:buNone/>
            </a:pPr>
            <a:endParaRPr lang="hr-H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smtClean="0">
                <a:solidFill>
                  <a:srgbClr val="0070C0"/>
                </a:solidFill>
              </a:rPr>
              <a:t>                                                       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bokocrt</a:t>
            </a:r>
            <a:r>
              <a:rPr lang="hr-HR" dirty="0" smtClean="0">
                <a:solidFill>
                  <a:srgbClr val="0070C0"/>
                </a:solidFill>
              </a:rPr>
              <a:t>                              </a:t>
            </a:r>
            <a:r>
              <a:rPr lang="hr-HR" dirty="0" smtClean="0">
                <a:solidFill>
                  <a:srgbClr val="FF0000"/>
                </a:solidFill>
              </a:rPr>
              <a:t>nacrt</a:t>
            </a:r>
            <a:r>
              <a:rPr lang="hr-HR" dirty="0" smtClean="0">
                <a:solidFill>
                  <a:srgbClr val="0070C0"/>
                </a:solidFill>
              </a:rPr>
              <a:t>                             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6792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998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369859"/>
          </a:xfrm>
        </p:spPr>
        <p:txBody>
          <a:bodyPr/>
          <a:lstStyle/>
          <a:p>
            <a:r>
              <a:rPr lang="hr-HR" dirty="0" smtClean="0"/>
              <a:t>Položaji projekcija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</a:t>
            </a:r>
            <a:r>
              <a:rPr lang="hr-HR" dirty="0" smtClean="0">
                <a:solidFill>
                  <a:srgbClr val="FF0000"/>
                </a:solidFill>
              </a:rPr>
              <a:t>NACRT                        </a:t>
            </a:r>
            <a:r>
              <a:rPr lang="hr-HR" dirty="0" smtClean="0">
                <a:solidFill>
                  <a:srgbClr val="00B050"/>
                </a:solidFill>
              </a:rPr>
              <a:t>BOKOCRT</a:t>
            </a:r>
          </a:p>
          <a:p>
            <a:endParaRPr lang="hr-HR" dirty="0">
              <a:solidFill>
                <a:srgbClr val="00B050"/>
              </a:solidFill>
            </a:endParaRPr>
          </a:p>
          <a:p>
            <a:endParaRPr lang="hr-HR" dirty="0" smtClean="0">
              <a:solidFill>
                <a:srgbClr val="00B050"/>
              </a:solidFill>
            </a:endParaRPr>
          </a:p>
          <a:p>
            <a:endParaRPr lang="hr-HR" dirty="0">
              <a:solidFill>
                <a:srgbClr val="00B050"/>
              </a:solidFill>
            </a:endParaRPr>
          </a:p>
          <a:p>
            <a:r>
              <a:rPr lang="hr-HR" dirty="0" smtClean="0">
                <a:solidFill>
                  <a:srgbClr val="00B050"/>
                </a:solidFill>
              </a:rPr>
              <a:t>                           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TLOCRT</a:t>
            </a:r>
            <a:r>
              <a:rPr lang="hr-HR" dirty="0" smtClean="0">
                <a:solidFill>
                  <a:srgbClr val="FF0000"/>
                </a:solidFill>
              </a:rPr>
              <a:t>              </a:t>
            </a:r>
            <a:endParaRPr lang="hr-HR" dirty="0"/>
          </a:p>
        </p:txBody>
      </p:sp>
      <p:cxnSp>
        <p:nvCxnSpPr>
          <p:cNvPr id="5" name="Ravni poveznik 4"/>
          <p:cNvCxnSpPr/>
          <p:nvPr/>
        </p:nvCxnSpPr>
        <p:spPr>
          <a:xfrm>
            <a:off x="5997388" y="1622612"/>
            <a:ext cx="80683" cy="46168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 flipV="1">
            <a:off x="2286000" y="3962400"/>
            <a:ext cx="8014447" cy="89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1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22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Klikni</a:t>
            </a:r>
            <a:endParaRPr lang="hr-HR" dirty="0"/>
          </a:p>
        </p:txBody>
      </p:sp>
      <p:pic>
        <p:nvPicPr>
          <p:cNvPr id="4" name="Pravokutna projekcij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3491" y="966354"/>
            <a:ext cx="7309572" cy="5210609"/>
          </a:xfrm>
        </p:spPr>
      </p:pic>
    </p:spTree>
    <p:extLst>
      <p:ext uri="{BB962C8B-B14F-4D97-AF65-F5344CB8AC3E}">
        <p14:creationId xmlns:p14="http://schemas.microsoft.com/office/powerpoint/2010/main" val="34308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323523"/>
          </a:xfrm>
        </p:spPr>
        <p:txBody>
          <a:bodyPr/>
          <a:lstStyle/>
          <a:p>
            <a:r>
              <a:rPr lang="hr-HR" dirty="0" smtClean="0"/>
              <a:t>Primjer: Nacrtaj pravokutnu projekciju tijela sa skice.</a:t>
            </a:r>
          </a:p>
          <a:p>
            <a:r>
              <a:rPr lang="hr-HR" dirty="0" smtClean="0"/>
              <a:t>                                                                     tlocrt</a:t>
            </a:r>
            <a:endParaRPr lang="hr-HR" dirty="0"/>
          </a:p>
          <a:p>
            <a:r>
              <a:rPr lang="hr-HR" dirty="0" smtClean="0"/>
              <a:t>                                                                                                                                                        </a:t>
            </a:r>
          </a:p>
          <a:p>
            <a:r>
              <a:rPr lang="hr-HR" dirty="0" smtClean="0"/>
              <a:t>                                                                                </a:t>
            </a:r>
            <a:r>
              <a:rPr lang="hr-HR" sz="1600" dirty="0" smtClean="0"/>
              <a:t>20 mm</a:t>
            </a:r>
            <a:endParaRPr lang="hr-HR" dirty="0" smtClean="0"/>
          </a:p>
          <a:p>
            <a:r>
              <a:rPr lang="hr-HR" dirty="0" smtClean="0"/>
              <a:t>                                                         </a:t>
            </a:r>
            <a:endParaRPr lang="hr-HR" dirty="0"/>
          </a:p>
          <a:p>
            <a:r>
              <a:rPr lang="hr-HR" dirty="0" smtClean="0"/>
              <a:t>                                                                           </a:t>
            </a:r>
            <a:r>
              <a:rPr lang="hr-HR" sz="2000" dirty="0" smtClean="0"/>
              <a:t>50 mm</a:t>
            </a:r>
          </a:p>
          <a:p>
            <a:r>
              <a:rPr lang="hr-HR" sz="2000" dirty="0"/>
              <a:t> </a:t>
            </a:r>
            <a:r>
              <a:rPr lang="hr-HR" sz="2000" dirty="0" smtClean="0"/>
              <a:t>                                                                         30 mm</a:t>
            </a:r>
          </a:p>
          <a:p>
            <a:endParaRPr lang="hr-HR" sz="2000" dirty="0"/>
          </a:p>
          <a:p>
            <a:endParaRPr lang="hr-HR" sz="2000" dirty="0" smtClean="0"/>
          </a:p>
          <a:p>
            <a:endParaRPr lang="hr-HR" sz="2000" dirty="0"/>
          </a:p>
          <a:p>
            <a:r>
              <a:rPr lang="hr-HR" sz="2000" dirty="0" smtClean="0"/>
              <a:t>                                     bokocrt                                                                       nacrt</a:t>
            </a:r>
          </a:p>
        </p:txBody>
      </p:sp>
      <p:cxnSp>
        <p:nvCxnSpPr>
          <p:cNvPr id="8" name="Ravni poveznik 7"/>
          <p:cNvCxnSpPr/>
          <p:nvPr/>
        </p:nvCxnSpPr>
        <p:spPr>
          <a:xfrm>
            <a:off x="6183086" y="3317966"/>
            <a:ext cx="26125" cy="992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6199687" y="3187338"/>
            <a:ext cx="1297577" cy="112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148" y="2192721"/>
            <a:ext cx="1304657" cy="113395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974" y="2207532"/>
            <a:ext cx="36579" cy="999831"/>
          </a:xfrm>
          <a:prstGeom prst="rect">
            <a:avLst/>
          </a:prstGeom>
        </p:spPr>
      </p:pic>
      <p:cxnSp>
        <p:nvCxnSpPr>
          <p:cNvPr id="14" name="Ravni poveznik 13"/>
          <p:cNvCxnSpPr/>
          <p:nvPr/>
        </p:nvCxnSpPr>
        <p:spPr>
          <a:xfrm>
            <a:off x="5172891" y="2943497"/>
            <a:ext cx="1010195" cy="374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091" y="3913691"/>
            <a:ext cx="1018120" cy="38408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427" y="2943497"/>
            <a:ext cx="36579" cy="999831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006" y="1809543"/>
            <a:ext cx="1304657" cy="113395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854" y="1808640"/>
            <a:ext cx="1018120" cy="384081"/>
          </a:xfrm>
          <a:prstGeom prst="rect">
            <a:avLst/>
          </a:prstGeom>
        </p:spPr>
      </p:pic>
      <p:sp>
        <p:nvSpPr>
          <p:cNvPr id="19" name="Urezana strelica udesno 18"/>
          <p:cNvSpPr/>
          <p:nvPr/>
        </p:nvSpPr>
        <p:spPr>
          <a:xfrm rot="13359553">
            <a:off x="7515553" y="4310743"/>
            <a:ext cx="1306329" cy="7704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Urezana strelica udesno 19"/>
          <p:cNvSpPr/>
          <p:nvPr/>
        </p:nvSpPr>
        <p:spPr>
          <a:xfrm rot="19192279">
            <a:off x="4120834" y="4371266"/>
            <a:ext cx="1298864" cy="10598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dolje 20"/>
          <p:cNvSpPr/>
          <p:nvPr/>
        </p:nvSpPr>
        <p:spPr>
          <a:xfrm>
            <a:off x="6001307" y="1308147"/>
            <a:ext cx="670618" cy="921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39337"/>
            <a:ext cx="10515600" cy="139337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402" y="513806"/>
            <a:ext cx="11190515" cy="6217920"/>
          </a:xfrm>
        </p:spPr>
        <p:txBody>
          <a:bodyPr/>
          <a:lstStyle/>
          <a:p>
            <a:r>
              <a:rPr lang="hr-HR" dirty="0" smtClean="0"/>
              <a:t>                                          1 cm                            </a:t>
            </a:r>
            <a:r>
              <a:rPr lang="hr-HR" sz="1600" dirty="0" smtClean="0">
                <a:solidFill>
                  <a:schemeClr val="accent1">
                    <a:lumMod val="75000"/>
                  </a:schemeClr>
                </a:solidFill>
              </a:rPr>
              <a:t>Prvo crtamo dva okomita pravca.</a:t>
            </a:r>
          </a:p>
          <a:p>
            <a:r>
              <a:rPr lang="hr-HR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r-HR" sz="16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                                                   Zatim dva pomoćna pravca. Oni neka budu uski, blijedi, nježni.</a:t>
            </a:r>
          </a:p>
          <a:p>
            <a:r>
              <a:rPr lang="hr-HR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r-HR" sz="16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                                                   I neka budu udaljeni od prva dva pravca 1 cm.</a:t>
            </a:r>
          </a:p>
          <a:p>
            <a:r>
              <a:rPr lang="hr-HR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hr-HR" sz="16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                                                       </a:t>
            </a:r>
            <a:r>
              <a:rPr lang="hr-HR" sz="1600" dirty="0" smtClean="0">
                <a:solidFill>
                  <a:srgbClr val="FF0000"/>
                </a:solidFill>
              </a:rPr>
              <a:t>Pa crtamo nacrt (duljine 50 mm i visine 20 mm).</a:t>
            </a:r>
          </a:p>
          <a:p>
            <a:endParaRPr lang="hr-HR" sz="1600" dirty="0">
              <a:solidFill>
                <a:srgbClr val="FF0000"/>
              </a:solidFill>
            </a:endParaRPr>
          </a:p>
          <a:p>
            <a:r>
              <a:rPr lang="hr-HR" sz="16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</a:t>
            </a:r>
            <a:r>
              <a:rPr lang="hr-HR" sz="1600" dirty="0" smtClean="0">
                <a:solidFill>
                  <a:schemeClr val="bg2">
                    <a:lumMod val="75000"/>
                  </a:schemeClr>
                </a:solidFill>
              </a:rPr>
              <a:t>sad crtamo još dva pomoćna pravca (nježna, blijeda, uska)</a:t>
            </a:r>
            <a:endParaRPr lang="hr-HR" sz="1600" dirty="0" smtClean="0">
              <a:solidFill>
                <a:srgbClr val="FF0000"/>
              </a:solidFill>
            </a:endParaRPr>
          </a:p>
          <a:p>
            <a:endParaRPr lang="hr-HR" sz="1600" dirty="0">
              <a:solidFill>
                <a:srgbClr val="FF0000"/>
              </a:solidFill>
            </a:endParaRPr>
          </a:p>
          <a:p>
            <a:r>
              <a:rPr lang="hr-HR" sz="16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pomičemo se za 1 cm, i crtamo tlocrt (duljine 50 mm</a:t>
            </a:r>
            <a:endParaRPr lang="hr-HR" sz="1600" dirty="0" smtClean="0">
              <a:solidFill>
                <a:srgbClr val="FF0000"/>
              </a:solidFill>
            </a:endParaRPr>
          </a:p>
          <a:p>
            <a:r>
              <a:rPr lang="hr-HR" sz="1600" dirty="0" smtClean="0">
                <a:solidFill>
                  <a:srgbClr val="FF0000"/>
                </a:solidFill>
              </a:rPr>
              <a:t>1 cm                                                                                                                                            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i širine 30 mm)</a:t>
            </a:r>
          </a:p>
          <a:p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1 cm                                                                                                                                     </a:t>
            </a:r>
            <a:r>
              <a:rPr lang="hr-HR" sz="1600" dirty="0" smtClean="0">
                <a:solidFill>
                  <a:srgbClr val="002060"/>
                </a:solidFill>
              </a:rPr>
              <a:t>Opet se pomičemo 1 cm i crtamo bokocrt </a:t>
            </a:r>
          </a:p>
          <a:p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(širine 30 mm i visine 20 mm)</a:t>
            </a:r>
            <a:endParaRPr lang="hr-HR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5" name="Ravni poveznik 4"/>
          <p:cNvCxnSpPr/>
          <p:nvPr/>
        </p:nvCxnSpPr>
        <p:spPr>
          <a:xfrm>
            <a:off x="4241074" y="1349829"/>
            <a:ext cx="104503" cy="46677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 flipV="1">
            <a:off x="1332411" y="3622766"/>
            <a:ext cx="6069875" cy="609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3910149" y="1579418"/>
            <a:ext cx="0" cy="443820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 flipV="1">
            <a:off x="1624944" y="3335383"/>
            <a:ext cx="5913120" cy="5225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jeva vitičasta zagrada 16"/>
          <p:cNvSpPr/>
          <p:nvPr/>
        </p:nvSpPr>
        <p:spPr>
          <a:xfrm>
            <a:off x="1165760" y="3387634"/>
            <a:ext cx="148045" cy="296092"/>
          </a:xfrm>
          <a:prstGeom prst="leftBrace">
            <a:avLst>
              <a:gd name="adj1" fmla="val 50000"/>
              <a:gd name="adj2" fmla="val 55882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Lijeva vitičasta zagrada 18"/>
          <p:cNvSpPr/>
          <p:nvPr/>
        </p:nvSpPr>
        <p:spPr>
          <a:xfrm rot="5400000">
            <a:off x="3990926" y="985232"/>
            <a:ext cx="166254" cy="327808"/>
          </a:xfrm>
          <a:prstGeom prst="leftBrace">
            <a:avLst>
              <a:gd name="adj1" fmla="val 8333"/>
              <a:gd name="adj2" fmla="val 48426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1478677" y="2208810"/>
            <a:ext cx="2431472" cy="1161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4" name="Ravni poveznik 23"/>
          <p:cNvCxnSpPr/>
          <p:nvPr/>
        </p:nvCxnSpPr>
        <p:spPr>
          <a:xfrm>
            <a:off x="1478677" y="2296391"/>
            <a:ext cx="0" cy="3616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/>
          <p:cNvCxnSpPr/>
          <p:nvPr/>
        </p:nvCxnSpPr>
        <p:spPr>
          <a:xfrm>
            <a:off x="3553691" y="2208810"/>
            <a:ext cx="36056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avokutnik 28"/>
          <p:cNvSpPr/>
          <p:nvPr/>
        </p:nvSpPr>
        <p:spPr>
          <a:xfrm>
            <a:off x="1473482" y="4083627"/>
            <a:ext cx="2441864" cy="14651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" name="Slika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09" y="3764313"/>
            <a:ext cx="182896" cy="298730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22" y="1066108"/>
            <a:ext cx="335309" cy="195089"/>
          </a:xfrm>
          <a:prstGeom prst="rect">
            <a:avLst/>
          </a:prstGeom>
        </p:spPr>
      </p:pic>
      <p:sp>
        <p:nvSpPr>
          <p:cNvPr id="32" name="Pravokutnik 31"/>
          <p:cNvSpPr/>
          <p:nvPr/>
        </p:nvSpPr>
        <p:spPr>
          <a:xfrm>
            <a:off x="4676501" y="2233138"/>
            <a:ext cx="1676104" cy="111235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17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9" grpId="0" animBg="1"/>
      <p:bldP spid="32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283</Words>
  <Application>Microsoft Office PowerPoint</Application>
  <PresentationFormat>Široki zaslon</PresentationFormat>
  <Paragraphs>82</Paragraphs>
  <Slides>11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Pravokutna projekcija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Klikni</vt:lpstr>
      <vt:lpstr>PowerPoint prezentacija</vt:lpstr>
      <vt:lpstr>PowerPoint prezentacija</vt:lpstr>
      <vt:lpstr>Možda i ovo pomogne - klikni</vt:lpstr>
      <vt:lpstr>Domaći rad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Pravokutna projekcija</dc:title>
  <dc:creator>Korisnik</dc:creator>
  <cp:lastModifiedBy>Korisnik</cp:lastModifiedBy>
  <cp:revision>10</cp:revision>
  <dcterms:created xsi:type="dcterms:W3CDTF">2020-04-29T14:24:38Z</dcterms:created>
  <dcterms:modified xsi:type="dcterms:W3CDTF">2020-04-29T16:18:51Z</dcterms:modified>
</cp:coreProperties>
</file>