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7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787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37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847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462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8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17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755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531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0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76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FA5B-CB16-417C-802A-D265D185FB22}" type="datetimeFigureOut">
              <a:rPr lang="hr-HR" smtClean="0"/>
              <a:t>23.10.2024.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C2AA-72AA-40CD-B52C-14F3A51F5D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90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Pješaci i biciklisti u prometu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034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22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23109"/>
            <a:ext cx="10515600" cy="5253854"/>
          </a:xfrm>
        </p:spPr>
        <p:txBody>
          <a:bodyPr/>
          <a:lstStyle/>
          <a:p>
            <a:pPr algn="ctr"/>
            <a:r>
              <a:rPr lang="hr-HR" b="1" dirty="0" smtClean="0"/>
              <a:t>Pješaci i biciklisti u cestovnom prometu</a:t>
            </a:r>
          </a:p>
          <a:p>
            <a:r>
              <a:rPr lang="hr-HR" b="1" dirty="0" smtClean="0"/>
              <a:t>Pješac</a:t>
            </a:r>
            <a:r>
              <a:rPr lang="hr-HR" dirty="0" smtClean="0"/>
              <a:t>i kolnik prelaze na obilježenim </a:t>
            </a:r>
            <a:r>
              <a:rPr lang="hr-HR" b="1" dirty="0" smtClean="0"/>
              <a:t>pješačkim prijelazima </a:t>
            </a:r>
            <a:r>
              <a:rPr lang="hr-HR" dirty="0" smtClean="0"/>
              <a:t>(i tu je potreban oprez)</a:t>
            </a:r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/>
          </a:p>
          <a:p>
            <a:endParaRPr lang="hr-HR" b="1" dirty="0" smtClean="0"/>
          </a:p>
          <a:p>
            <a:endParaRPr lang="hr-HR" b="1" dirty="0"/>
          </a:p>
          <a:p>
            <a:r>
              <a:rPr lang="hr-HR" i="1" dirty="0" smtClean="0"/>
              <a:t>Pješaci mogu prijeći kolnik i bez pješačkog prijelaza, ako ga nema blizu (50 m u naseljenim mjestima, 100 m u nenaseljenim)</a:t>
            </a:r>
            <a:endParaRPr lang="hr-HR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204" y="2447110"/>
            <a:ext cx="3060026" cy="20363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27" y="2419509"/>
            <a:ext cx="3137263" cy="209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7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285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92777"/>
            <a:ext cx="10515600" cy="5184186"/>
          </a:xfrm>
        </p:spPr>
        <p:txBody>
          <a:bodyPr/>
          <a:lstStyle/>
          <a:p>
            <a:r>
              <a:rPr lang="hr-HR" b="1" dirty="0" smtClean="0"/>
              <a:t>Biciklist </a:t>
            </a:r>
            <a:r>
              <a:rPr lang="hr-HR" dirty="0" smtClean="0"/>
              <a:t>prilikom prelaska pješačkog prijelaza mora sići s bicikla i gurati ga, osim ako na pješačkom prijelazu nije ucrtana traka za bicikle.</a:t>
            </a:r>
            <a:endParaRPr lang="hr-HR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71" y="2526298"/>
            <a:ext cx="3465712" cy="23062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396" y="2535817"/>
            <a:ext cx="3053578" cy="228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0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0601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62149"/>
            <a:ext cx="10515600" cy="5314814"/>
          </a:xfrm>
        </p:spPr>
        <p:txBody>
          <a:bodyPr/>
          <a:lstStyle/>
          <a:p>
            <a:r>
              <a:rPr lang="hr-HR" dirty="0" smtClean="0"/>
              <a:t>Ako nema nogostupa, pješaci se mogu kretati i kolnikom, tako da se kreću lijevom stranom uz rub kolnika (</a:t>
            </a:r>
            <a:r>
              <a:rPr lang="hr-HR" i="1" dirty="0" smtClean="0"/>
              <a:t>postoje izuzetci</a:t>
            </a:r>
            <a:r>
              <a:rPr lang="hr-HR" dirty="0" smtClean="0"/>
              <a:t>)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Izuzetci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914" y="2107474"/>
            <a:ext cx="4534939" cy="1837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97" y="1953495"/>
            <a:ext cx="3248297" cy="21604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703" y="5014265"/>
            <a:ext cx="2907462" cy="138912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284" y="4981744"/>
            <a:ext cx="3095625" cy="14763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397" y="4363590"/>
            <a:ext cx="1241058" cy="156373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4194" y="4546719"/>
            <a:ext cx="1358537" cy="163024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07397" y="6014325"/>
            <a:ext cx="1661520" cy="88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14697"/>
            <a:ext cx="10515600" cy="5062266"/>
          </a:xfrm>
        </p:spPr>
        <p:txBody>
          <a:bodyPr/>
          <a:lstStyle/>
          <a:p>
            <a:r>
              <a:rPr lang="hr-HR" dirty="0" smtClean="0"/>
              <a:t>Biciklisti se kolnikom kreću istim smjerom kao automobili, uz rub kolnika.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740" y="2490652"/>
            <a:ext cx="5396089" cy="25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22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4914220"/>
          </a:xfrm>
        </p:spPr>
        <p:txBody>
          <a:bodyPr/>
          <a:lstStyle/>
          <a:p>
            <a:r>
              <a:rPr lang="hr-HR" dirty="0" smtClean="0"/>
              <a:t>Promet je djelatnost koja se bavi prijevozom ljudi i robe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19" y="2194560"/>
            <a:ext cx="3302812" cy="20069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251" y="2194560"/>
            <a:ext cx="3571834" cy="200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6189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27611"/>
            <a:ext cx="10515600" cy="5149352"/>
          </a:xfrm>
        </p:spPr>
        <p:txBody>
          <a:bodyPr/>
          <a:lstStyle/>
          <a:p>
            <a:r>
              <a:rPr lang="hr-HR" dirty="0" smtClean="0"/>
              <a:t>Promet se dijeli na:</a:t>
            </a:r>
          </a:p>
          <a:p>
            <a:pPr>
              <a:buFontTx/>
              <a:buChar char="-"/>
            </a:pPr>
            <a:r>
              <a:rPr lang="hr-HR" dirty="0"/>
              <a:t>k</a:t>
            </a:r>
            <a:r>
              <a:rPr lang="hr-HR" dirty="0" smtClean="0"/>
              <a:t>opneni</a:t>
            </a:r>
          </a:p>
          <a:p>
            <a:pPr>
              <a:buFontTx/>
              <a:buChar char="-"/>
            </a:pPr>
            <a:r>
              <a:rPr lang="hr-HR" dirty="0"/>
              <a:t>v</a:t>
            </a:r>
            <a:r>
              <a:rPr lang="hr-HR" dirty="0" smtClean="0"/>
              <a:t>odeni</a:t>
            </a:r>
          </a:p>
          <a:p>
            <a:pPr>
              <a:buFontTx/>
              <a:buChar char="-"/>
            </a:pPr>
            <a:r>
              <a:rPr lang="hr-HR" dirty="0" smtClean="0"/>
              <a:t>zračni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23" y="2251189"/>
            <a:ext cx="4632959" cy="34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1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57943"/>
            <a:ext cx="10515600" cy="5219020"/>
          </a:xfrm>
        </p:spPr>
        <p:txBody>
          <a:bodyPr/>
          <a:lstStyle/>
          <a:p>
            <a:r>
              <a:rPr lang="hr-HR" dirty="0" smtClean="0"/>
              <a:t>Kopneni se dijeli na:</a:t>
            </a:r>
          </a:p>
          <a:p>
            <a:pPr>
              <a:buFontTx/>
              <a:buChar char="-"/>
            </a:pPr>
            <a:r>
              <a:rPr lang="hr-HR" dirty="0"/>
              <a:t>c</a:t>
            </a:r>
            <a:r>
              <a:rPr lang="hr-HR" dirty="0" smtClean="0"/>
              <a:t>estovni</a:t>
            </a:r>
          </a:p>
          <a:p>
            <a:pPr>
              <a:buFontTx/>
              <a:buChar char="-"/>
            </a:pPr>
            <a:r>
              <a:rPr lang="hr-HR" dirty="0"/>
              <a:t>ž</a:t>
            </a:r>
            <a:r>
              <a:rPr lang="hr-HR" dirty="0" smtClean="0"/>
              <a:t>eljeznički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555" y="1082544"/>
            <a:ext cx="4981302" cy="309365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069771"/>
            <a:ext cx="3261905" cy="200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5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026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b="1" dirty="0" smtClean="0"/>
              <a:t>Cestovni promet</a:t>
            </a:r>
          </a:p>
          <a:p>
            <a:pPr marL="0" indent="0">
              <a:buNone/>
            </a:pPr>
            <a:r>
              <a:rPr lang="hr-HR" b="1" dirty="0" smtClean="0"/>
              <a:t>Prometnica </a:t>
            </a:r>
            <a:r>
              <a:rPr lang="hr-HR" dirty="0" smtClean="0"/>
              <a:t>je svaka izgrađena površina kojom se odvija promet.</a:t>
            </a:r>
          </a:p>
          <a:p>
            <a:pPr marL="0" indent="0">
              <a:buNone/>
            </a:pPr>
            <a:r>
              <a:rPr lang="hr-HR" dirty="0" smtClean="0"/>
              <a:t>Prometnice u cestovnom prometu nazivamo </a:t>
            </a:r>
            <a:r>
              <a:rPr lang="hr-HR" b="1" dirty="0" smtClean="0"/>
              <a:t>cesta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  cesta                                                               nogostup</a:t>
            </a:r>
            <a:r>
              <a:rPr lang="hr-HR" sz="2000" dirty="0" smtClean="0"/>
              <a:t> (za kretanje pješaka</a:t>
            </a:r>
            <a:r>
              <a:rPr lang="hr-HR" dirty="0" smtClean="0"/>
              <a:t>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k</a:t>
            </a:r>
            <a:r>
              <a:rPr lang="hr-HR" dirty="0" smtClean="0"/>
              <a:t>olnik </a:t>
            </a:r>
            <a:r>
              <a:rPr lang="hr-HR" sz="2000" dirty="0" smtClean="0"/>
              <a:t>(za kretanje vozila)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910" y="3004458"/>
            <a:ext cx="3858090" cy="2579107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 flipV="1">
            <a:off x="5408023" y="4441371"/>
            <a:ext cx="1663337" cy="4441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H="1">
            <a:off x="1602377" y="4802777"/>
            <a:ext cx="1166949" cy="8358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lipsa 9"/>
          <p:cNvSpPr/>
          <p:nvPr/>
        </p:nvSpPr>
        <p:spPr>
          <a:xfrm>
            <a:off x="1602377" y="4084320"/>
            <a:ext cx="2830286" cy="579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143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122" y="5403261"/>
            <a:ext cx="1454739" cy="145473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43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36023"/>
            <a:ext cx="10515600" cy="5340940"/>
          </a:xfrm>
        </p:spPr>
        <p:txBody>
          <a:bodyPr/>
          <a:lstStyle/>
          <a:p>
            <a:r>
              <a:rPr lang="hr-HR" dirty="0" smtClean="0"/>
              <a:t>Ostali dijelovi ceste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pješačka staza                          biciklistička staza              biciklistička traka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931" y="3903888"/>
            <a:ext cx="2085122" cy="156182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137" y="2329949"/>
            <a:ext cx="3028950" cy="15144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129" y="4298495"/>
            <a:ext cx="2143125" cy="21431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230" y="2298842"/>
            <a:ext cx="2860428" cy="16211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2282519"/>
            <a:ext cx="2514600" cy="181927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714" y="4184526"/>
            <a:ext cx="1898841" cy="18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4477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073" y="1256876"/>
            <a:ext cx="6000207" cy="402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57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818606"/>
            <a:ext cx="10515600" cy="5358357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Sudionici cestovnog prometa</a:t>
            </a:r>
          </a:p>
          <a:p>
            <a:pPr marL="0" indent="0">
              <a:buNone/>
            </a:pPr>
            <a:r>
              <a:rPr lang="hr-HR" dirty="0" smtClean="0"/>
              <a:t> - vozač, suvozač, putnik, biciklist, pješak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91" y="2168435"/>
            <a:ext cx="2942248" cy="19579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35" y="2168436"/>
            <a:ext cx="2942248" cy="19579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1" y="2152471"/>
            <a:ext cx="2740070" cy="20524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4263" y="4520376"/>
            <a:ext cx="3098346" cy="20618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2618" y="4693920"/>
            <a:ext cx="3455291" cy="18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543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/>
          <a:lstStyle/>
          <a:p>
            <a:r>
              <a:rPr lang="hr-HR" b="1" dirty="0" smtClean="0"/>
              <a:t>Vozač</a:t>
            </a:r>
            <a:r>
              <a:rPr lang="hr-HR" dirty="0" smtClean="0"/>
              <a:t> je osoba koja na cesti upravlja vozilom (automobilom, </a:t>
            </a:r>
            <a:r>
              <a:rPr lang="hr-HR" dirty="0" err="1" smtClean="0"/>
              <a:t>motorciklom</a:t>
            </a:r>
            <a:r>
              <a:rPr lang="hr-HR" dirty="0" smtClean="0"/>
              <a:t>, biciklom…)</a:t>
            </a:r>
          </a:p>
          <a:p>
            <a:endParaRPr lang="hr-HR" dirty="0"/>
          </a:p>
          <a:p>
            <a:r>
              <a:rPr lang="hr-HR" b="1" dirty="0" smtClean="0"/>
              <a:t>Pješak</a:t>
            </a:r>
            <a:r>
              <a:rPr lang="hr-HR" dirty="0" smtClean="0"/>
              <a:t> je osoba koja sudjeluje u prometu, </a:t>
            </a:r>
            <a:r>
              <a:rPr lang="hr-HR" smtClean="0"/>
              <a:t>ali </a:t>
            </a:r>
            <a:r>
              <a:rPr lang="hr-HR" smtClean="0"/>
              <a:t>ne </a:t>
            </a:r>
            <a:r>
              <a:rPr lang="hr-HR" dirty="0" smtClean="0"/>
              <a:t>upravlja vozilom, niti je putnik (odnosi se i na koturaljke, role, </a:t>
            </a:r>
            <a:r>
              <a:rPr lang="hr-HR" dirty="0" err="1" smtClean="0"/>
              <a:t>skatebordove</a:t>
            </a:r>
            <a:r>
              <a:rPr lang="hr-HR" dirty="0" smtClean="0"/>
              <a:t>…)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90830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236</Words>
  <Application>Microsoft Office PowerPoint</Application>
  <PresentationFormat>Široki zaslon</PresentationFormat>
  <Paragraphs>44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Pješaci i biciklisti u prometu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Pješaci i biciklisti u prometu</dc:title>
  <dc:creator>Korisnik</dc:creator>
  <cp:lastModifiedBy>Korisnik</cp:lastModifiedBy>
  <cp:revision>12</cp:revision>
  <dcterms:created xsi:type="dcterms:W3CDTF">2022-09-14T07:31:58Z</dcterms:created>
  <dcterms:modified xsi:type="dcterms:W3CDTF">2024-10-23T10:51:12Z</dcterms:modified>
</cp:coreProperties>
</file>