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73" r:id="rId7"/>
  </p:sldMasterIdLst>
  <p:sldIdLst>
    <p:sldId id="267" r:id="rId8"/>
    <p:sldId id="256" r:id="rId9"/>
    <p:sldId id="263" r:id="rId10"/>
    <p:sldId id="264" r:id="rId11"/>
    <p:sldId id="257" r:id="rId12"/>
    <p:sldId id="258" r:id="rId13"/>
    <p:sldId id="259" r:id="rId14"/>
    <p:sldId id="260" r:id="rId15"/>
    <p:sldId id="261" r:id="rId16"/>
    <p:sldId id="265" r:id="rId17"/>
    <p:sldId id="266" r:id="rId18"/>
    <p:sldId id="268" r:id="rId19"/>
  </p:sldIdLst>
  <p:sldSz cx="9144000" cy="6858000" type="screen4x3"/>
  <p:notesSz cx="6858000" cy="9144000"/>
  <p:custDataLst>
    <p:tags r:id="rId20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5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1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90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udesni svijet tehnike 7 -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Čudesni svijet tehnike 7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udesni svijet tehnike 7 - Zahv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22FB-CE70-44D1-907E-77864A9C2A0E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0AC8-F0A1-4A07-84E5-473FFC2601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2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61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49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20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1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7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9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2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79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CAE2-4C49-45C0-BD4F-1C9A065B9458}" type="datetimeFigureOut">
              <a:rPr lang="hr-HR" smtClean="0"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5C41-8B0D-4C04-BD80-EFAFAA1852D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2F7F-9B47-48A7-ABD0-FFE47BFBE372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3E9B-1B80-415C-AA06-A237035CE10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22FB-CE70-44D1-907E-77864A9C2A0E}" type="datetimeFigureOut">
              <a:rPr lang="hr-HR" smtClean="0"/>
              <a:pPr/>
              <a:t>12.9.2022.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0AC8-F0A1-4A07-84E5-473FFC2601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4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4664"/>
            <a:ext cx="2232025" cy="70643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Željezo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1800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dirty="0"/>
              <a:t>Željezo se dobiva preradbom željezne rude (hematit ili magnetit) u visokoj </a:t>
            </a:r>
            <a:r>
              <a:rPr lang="hr-HR" sz="2400" dirty="0" smtClean="0"/>
              <a:t>peći.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Ruda se zagrijava i tali na 1200 </a:t>
            </a:r>
            <a:r>
              <a:rPr lang="hr-HR" sz="2400" baseline="30000" dirty="0" err="1" smtClean="0"/>
              <a:t>o</a:t>
            </a:r>
            <a:r>
              <a:rPr lang="hr-HR" sz="2400" dirty="0" err="1" smtClean="0"/>
              <a:t>C</a:t>
            </a:r>
            <a:r>
              <a:rPr lang="hr-HR" sz="2400" dirty="0" smtClean="0"/>
              <a:t>.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Na dnu peći skuplja se rastaljeno sirovo željezo, a na njegovoj površini </a:t>
            </a:r>
            <a:r>
              <a:rPr lang="hr-HR" sz="2400" dirty="0" smtClean="0"/>
              <a:t>troska.</a:t>
            </a:r>
            <a:endParaRPr lang="hr-HR" sz="2400" dirty="0"/>
          </a:p>
          <a:p>
            <a:endParaRPr lang="hr-HR" sz="2000" dirty="0">
              <a:solidFill>
                <a:schemeClr val="folHlink"/>
              </a:solidFill>
            </a:endParaRPr>
          </a:p>
        </p:txBody>
      </p:sp>
      <p:pic>
        <p:nvPicPr>
          <p:cNvPr id="1024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273800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Svojstva metala</a:t>
            </a:r>
            <a:endParaRPr lang="hr-H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1505164"/>
            <a:ext cx="187220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FIZIKALNA SVOJSTVA</a:t>
            </a:r>
            <a:endParaRPr lang="hr-HR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2339752" y="1513242"/>
            <a:ext cx="18722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KEMIJSKA SVOJSTVA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4448509" y="1513242"/>
            <a:ext cx="21602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MEHANIČKA SVOJSTVA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767592" y="1509074"/>
            <a:ext cx="2232248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TEHNOLOŠKA SVOJSTVA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51520" y="2453506"/>
            <a:ext cx="187220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e</a:t>
            </a:r>
            <a:r>
              <a:rPr lang="hr-HR" b="1" dirty="0" smtClean="0"/>
              <a:t>lektrična i toplinska vodljivost</a:t>
            </a:r>
            <a:endParaRPr lang="hr-HR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58416" y="3429000"/>
            <a:ext cx="187220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gustoća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2331435" y="2453506"/>
            <a:ext cx="18722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otpornost na koroziju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339752" y="3174931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vatrootpornost</a:t>
            </a:r>
            <a:endParaRPr lang="hr-HR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448509" y="2453506"/>
            <a:ext cx="2160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čvrstoća</a:t>
            </a:r>
            <a:endParaRPr lang="hr-HR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4454779" y="2886734"/>
            <a:ext cx="2160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tvrdoća</a:t>
            </a:r>
            <a:endParaRPr lang="hr-HR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448509" y="3353438"/>
            <a:ext cx="2160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žilavost</a:t>
            </a:r>
            <a:endParaRPr lang="hr-HR" b="1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448509" y="3801761"/>
            <a:ext cx="2160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elastičnost</a:t>
            </a:r>
            <a:endParaRPr lang="hr-HR" b="1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4448509" y="4293096"/>
            <a:ext cx="216024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plastičnost</a:t>
            </a:r>
            <a:endParaRPr lang="hr-HR" b="1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6767592" y="2460695"/>
            <a:ext cx="2232248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opisuju obradivost metala različitim postupcima obrade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7027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85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Proizvodnja i svojstva metala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199312" cy="576064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chemeClr val="bg2"/>
                </a:solidFill>
              </a:rPr>
              <a:t>O metalima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804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Metali su najzastupljeniji materijali u suvremenoj proizvodnji, u prirodi su rijetko samorodni već su u rudama</a:t>
            </a:r>
          </a:p>
          <a:p>
            <a:pPr marL="0" indent="0">
              <a:buNone/>
            </a:pPr>
            <a:r>
              <a:rPr lang="hr-HR" dirty="0"/>
              <a:t>Zajedničko svojstvo metala je da dobro provode električnu struju</a:t>
            </a:r>
          </a:p>
          <a:p>
            <a:pPr marL="0" indent="0">
              <a:buNone/>
            </a:pPr>
            <a:r>
              <a:rPr lang="hr-HR" dirty="0"/>
              <a:t>U tehnološkim procesima se najčešće rabe: željezo, bakar, aluminij, nikal, kositar, olovo, zlato itd.</a:t>
            </a:r>
          </a:p>
          <a:p>
            <a:endParaRPr lang="hr-HR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3"/>
            <a:ext cx="7283450" cy="576064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solidFill>
                  <a:schemeClr val="bg2"/>
                </a:solidFill>
              </a:rPr>
              <a:t>Slitine ili legure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91513" cy="4205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Radi poboljšanja svojstava metali se u rastaljenom stanju miješaju s drugim metalima ili nemetalima pa tako nastaju slitine ili legure</a:t>
            </a:r>
          </a:p>
          <a:p>
            <a:pPr marL="0" indent="0">
              <a:buNone/>
            </a:pPr>
            <a:r>
              <a:rPr lang="hr-HR" dirty="0"/>
              <a:t>Najčešće se primjenjuju slitine:</a:t>
            </a:r>
          </a:p>
          <a:p>
            <a:pPr marL="457200" lvl="1" indent="0">
              <a:buNone/>
            </a:pPr>
            <a:r>
              <a:rPr lang="hr-HR" dirty="0" smtClean="0"/>
              <a:t>bronca</a:t>
            </a:r>
          </a:p>
          <a:p>
            <a:pPr marL="457200" lvl="1" indent="0">
              <a:buNone/>
            </a:pPr>
            <a:r>
              <a:rPr lang="hr-HR" dirty="0"/>
              <a:t>m</a:t>
            </a:r>
            <a:r>
              <a:rPr lang="hr-HR" dirty="0" smtClean="0"/>
              <a:t>jed</a:t>
            </a:r>
          </a:p>
          <a:p>
            <a:pPr marL="457200" lvl="1" indent="0">
              <a:buNone/>
            </a:pPr>
            <a:r>
              <a:rPr lang="hr-HR" dirty="0" smtClean="0"/>
              <a:t>legura za meko lemljenje</a:t>
            </a:r>
          </a:p>
          <a:p>
            <a:pPr marL="457200" lvl="1" indent="0">
              <a:buNone/>
            </a:pPr>
            <a:r>
              <a:rPr lang="hr-HR" dirty="0" smtClean="0"/>
              <a:t>čelik</a:t>
            </a:r>
            <a:endParaRPr lang="hr-HR" dirty="0"/>
          </a:p>
          <a:p>
            <a:pPr marL="457200" lvl="1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04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4214" y="5445224"/>
            <a:ext cx="7005464" cy="854968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Bronca- smjesa bakra i kositra</a:t>
            </a:r>
            <a:br>
              <a:rPr lang="hr-HR" sz="3200" dirty="0" smtClean="0">
                <a:latin typeface="Arial" pitchFamily="34" charset="0"/>
                <a:cs typeface="Arial" pitchFamily="34" charset="0"/>
              </a:rPr>
            </a:b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nibco.com/resources/products/600/T22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71" y="1129433"/>
            <a:ext cx="2402632" cy="24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lourbox.com/preview/4005676-631504-bronze-b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9433"/>
            <a:ext cx="2034097" cy="20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rakuten.com/PIC/53527725/0/1/500/53527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19" y="3356992"/>
            <a:ext cx="2012936" cy="20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imimg.com/data3/AQ/JF/MY-3455622/bronze-propellor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07" y="3341102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03953" y="5301208"/>
            <a:ext cx="6491064" cy="994122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Mjed-smjesa bakra i cinka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ideja.hr/upload/products/1337948913lokotblossomme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64" y="1916832"/>
            <a:ext cx="2080007" cy="18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mkw.com/large/knife/JZRV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1522140" cy="15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colnect.net/images/f/223/063/20-cent-Euro-Albert-II---2nd-map---2nd-type---2nd-portra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42" y="4211658"/>
            <a:ext cx="1137449" cy="113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ssary.periodni.com/images/french_hor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735"/>
            <a:ext cx="4353949" cy="30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199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Legura za meko lemljenje-smjesa olova i kositra</a:t>
            </a:r>
            <a:endParaRPr lang="hr-HR" dirty="0"/>
          </a:p>
        </p:txBody>
      </p:sp>
      <p:pic>
        <p:nvPicPr>
          <p:cNvPr id="3074" name="Picture 2" descr="http://www.homedepot.com/catalog/productImages/400/4c/4c0311f2-1041-470c-8c38-71a6b161d7cf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9312"/>
            <a:ext cx="1865784" cy="18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ellartechnical.com/images/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7816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hobbymods.com/store/media/catalog/product/cache/1/image/9df78eab33525d08d6e5fb8d27136e95/s/o/solder_wire_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99" y="18193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cx.images-amazon.com/images/I/61hoG1fS6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0012">
            <a:off x="3259295" y="2033419"/>
            <a:ext cx="1759084" cy="17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onstructionphotography.com/ImageThumbs/A088-02525/3/A088-02525_Concrete_reinforcement_steel_rebar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3777"/>
            <a:ext cx="3024336" cy="20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se-enco.com/ProductImages/3544217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0679"/>
            <a:ext cx="1734204" cy="17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rooveballbearing.com/photo/pl473453-double_sealed_extile_machine_pump_fan_gcr15_chrome_steel_ball_6301_6305_6300_bea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4" y="18737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86199" y="450912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Čelik-željezo </a:t>
            </a:r>
            <a:r>
              <a:rPr lang="hr-HR" dirty="0" smtClean="0"/>
              <a:t>s ugljikom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64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sia.ru/images/target/photo/51724681/18_10_Stainless_Steel_Flat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18912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eb.tradekorea.com/upload_file2/sell/68/S00023168/stainless_steel_s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5551"/>
            <a:ext cx="4625871" cy="27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ewelding.com/wp-content/uploads/2012/02/stainless-steel-marin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186458" cy="11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6199" y="4725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Nehrđajući čelik (</a:t>
            </a:r>
            <a:r>
              <a:rPr lang="hr-HR" dirty="0" err="1" smtClean="0"/>
              <a:t>inox</a:t>
            </a:r>
            <a:r>
              <a:rPr lang="hr-HR" dirty="0" smtClean="0"/>
              <a:t>, </a:t>
            </a:r>
            <a:r>
              <a:rPr lang="hr-HR" dirty="0" err="1" smtClean="0"/>
              <a:t>prokrom</a:t>
            </a:r>
            <a:r>
              <a:rPr lang="hr-HR" dirty="0" smtClean="0"/>
              <a:t>)-čelik s više od 13 % kroma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53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581146eda41b7c8ff51f2c1d9333aee2a5812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Čudesni svijet tehnike 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Čudesni svijet tehnike 7 - Zahva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4a39961-3285-4b83-ab38-a53665f7c43d" xsi:nil="true"/>
    <Invited_Teachers xmlns="64a39961-3285-4b83-ab38-a53665f7c43d" xsi:nil="true"/>
    <IsNotebookLocked xmlns="64a39961-3285-4b83-ab38-a53665f7c43d" xsi:nil="true"/>
    <FolderType xmlns="64a39961-3285-4b83-ab38-a53665f7c43d" xsi:nil="true"/>
    <Owner xmlns="64a39961-3285-4b83-ab38-a53665f7c43d">
      <UserInfo>
        <DisplayName/>
        <AccountId xsi:nil="true"/>
        <AccountType/>
      </UserInfo>
    </Owner>
    <Students xmlns="64a39961-3285-4b83-ab38-a53665f7c43d">
      <UserInfo>
        <DisplayName/>
        <AccountId xsi:nil="true"/>
        <AccountType/>
      </UserInfo>
    </Students>
    <NotebookType xmlns="64a39961-3285-4b83-ab38-a53665f7c43d" xsi:nil="true"/>
    <Teachers xmlns="64a39961-3285-4b83-ab38-a53665f7c43d">
      <UserInfo>
        <DisplayName/>
        <AccountId xsi:nil="true"/>
        <AccountType/>
      </UserInfo>
    </Teachers>
    <Student_Groups xmlns="64a39961-3285-4b83-ab38-a53665f7c43d">
      <UserInfo>
        <DisplayName/>
        <AccountId xsi:nil="true"/>
        <AccountType/>
      </UserInfo>
    </Student_Groups>
    <AppVersion xmlns="64a39961-3285-4b83-ab38-a53665f7c43d" xsi:nil="true"/>
    <Is_Collaboration_Space_Locked xmlns="64a39961-3285-4b83-ab38-a53665f7c43d" xsi:nil="true"/>
    <Self_Registration_Enabled xmlns="64a39961-3285-4b83-ab38-a53665f7c43d" xsi:nil="true"/>
    <Has_Teacher_Only_SectionGroup xmlns="64a39961-3285-4b83-ab38-a53665f7c43d" xsi:nil="true"/>
    <CultureName xmlns="64a39961-3285-4b83-ab38-a53665f7c43d" xsi:nil="true"/>
    <Distribution_Groups xmlns="64a39961-3285-4b83-ab38-a53665f7c43d" xsi:nil="true"/>
    <LMS_Mappings xmlns="64a39961-3285-4b83-ab38-a53665f7c43d" xsi:nil="true"/>
    <Invited_Students xmlns="64a39961-3285-4b83-ab38-a53665f7c43d" xsi:nil="true"/>
    <Templates xmlns="64a39961-3285-4b83-ab38-a53665f7c43d" xsi:nil="true"/>
    <TeamsChannelId xmlns="64a39961-3285-4b83-ab38-a53665f7c43d" xsi:nil="true"/>
    <DefaultSectionNames xmlns="64a39961-3285-4b83-ab38-a53665f7c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32" ma:contentTypeDescription="Stvaranje novog dokumenta." ma:contentTypeScope="" ma:versionID="601784ca72a9bb625e5b22a129b11247">
  <xsd:schema xmlns:xsd="http://www.w3.org/2001/XMLSchema" xmlns:xs="http://www.w3.org/2001/XMLSchema" xmlns:p="http://schemas.microsoft.com/office/2006/metadata/properties" xmlns:ns2="64a39961-3285-4b83-ab38-a53665f7c43d" xmlns:ns3="5db586e0-7313-48d1-8a50-22f86f9c80c5" targetNamespace="http://schemas.microsoft.com/office/2006/metadata/properties" ma:root="true" ma:fieldsID="c2dd3b4a255b4a5e233635b9d8408370" ns2:_="" ns3:_="">
    <xsd:import namespace="64a39961-3285-4b83-ab38-a53665f7c43d"/>
    <xsd:import namespace="5db586e0-7313-48d1-8a50-22f86f9c80c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86e0-7313-48d1-8a50-22f86f9c80c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20264-E1F3-479C-9E60-B97536FB9E65}">
  <ds:schemaRefs>
    <ds:schemaRef ds:uri="http://schemas.microsoft.com/office/2006/metadata/properties"/>
    <ds:schemaRef ds:uri="http://schemas.microsoft.com/office/infopath/2007/PartnerControls"/>
    <ds:schemaRef ds:uri="64a39961-3285-4b83-ab38-a53665f7c43d"/>
  </ds:schemaRefs>
</ds:datastoreItem>
</file>

<file path=customXml/itemProps2.xml><?xml version="1.0" encoding="utf-8"?>
<ds:datastoreItem xmlns:ds="http://schemas.openxmlformats.org/officeDocument/2006/customXml" ds:itemID="{C94E5812-86D2-4AC9-B437-08A5A03E83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97E06-623D-43B3-A8B9-A04B22ADE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5db586e0-7313-48d1-8a50-22f86f9c8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194</Words>
  <Application>Microsoft Office PowerPoint</Application>
  <PresentationFormat>Prikaz na zaslonu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Tema sustava Office</vt:lpstr>
      <vt:lpstr>7r</vt:lpstr>
      <vt:lpstr>Čudesni svijet tehnike 7</vt:lpstr>
      <vt:lpstr>Čudesni svijet tehnike 7 - Zahvala</vt:lpstr>
      <vt:lpstr>PowerPoint prezentacija</vt:lpstr>
      <vt:lpstr>Proizvodnja i svojstva metala</vt:lpstr>
      <vt:lpstr>O metalima </vt:lpstr>
      <vt:lpstr>Slitine ili legure</vt:lpstr>
      <vt:lpstr>Bronca- smjesa bakra i kositra </vt:lpstr>
      <vt:lpstr>Mjed-smjesa bakra i cinka</vt:lpstr>
      <vt:lpstr>Legura za meko lemljenje-smjesa olova i kositra</vt:lpstr>
      <vt:lpstr>Čelik-željezo s ugljikom</vt:lpstr>
      <vt:lpstr>PowerPoint prezentacija</vt:lpstr>
      <vt:lpstr>Željezo</vt:lpstr>
      <vt:lpstr>Svojstva metala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Proizvodnja i svojstva metala</dc:title>
  <dc:creator>Toshiba</dc:creator>
  <cp:lastModifiedBy>Korisnik</cp:lastModifiedBy>
  <cp:revision>22</cp:revision>
  <dcterms:created xsi:type="dcterms:W3CDTF">2013-12-26T10:48:51Z</dcterms:created>
  <dcterms:modified xsi:type="dcterms:W3CDTF">2022-09-12T08:19:36Z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