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54"/>
  </p:notesMasterIdLst>
  <p:sldIdLst>
    <p:sldId id="256" r:id="rId15"/>
    <p:sldId id="257" r:id="rId16"/>
    <p:sldId id="283" r:id="rId17"/>
    <p:sldId id="258" r:id="rId18"/>
    <p:sldId id="267" r:id="rId19"/>
    <p:sldId id="268" r:id="rId20"/>
    <p:sldId id="259" r:id="rId21"/>
    <p:sldId id="260" r:id="rId22"/>
    <p:sldId id="261" r:id="rId23"/>
    <p:sldId id="262" r:id="rId24"/>
    <p:sldId id="263" r:id="rId25"/>
    <p:sldId id="284" r:id="rId26"/>
    <p:sldId id="285" r:id="rId27"/>
    <p:sldId id="264" r:id="rId28"/>
    <p:sldId id="265" r:id="rId29"/>
    <p:sldId id="286" r:id="rId30"/>
    <p:sldId id="270" r:id="rId31"/>
    <p:sldId id="269" r:id="rId32"/>
    <p:sldId id="266" r:id="rId33"/>
    <p:sldId id="271" r:id="rId34"/>
    <p:sldId id="287" r:id="rId35"/>
    <p:sldId id="272" r:id="rId36"/>
    <p:sldId id="288" r:id="rId37"/>
    <p:sldId id="273" r:id="rId38"/>
    <p:sldId id="289" r:id="rId39"/>
    <p:sldId id="274" r:id="rId40"/>
    <p:sldId id="290" r:id="rId41"/>
    <p:sldId id="293" r:id="rId42"/>
    <p:sldId id="291" r:id="rId43"/>
    <p:sldId id="275" r:id="rId44"/>
    <p:sldId id="276" r:id="rId45"/>
    <p:sldId id="277" r:id="rId46"/>
    <p:sldId id="278" r:id="rId47"/>
    <p:sldId id="292" r:id="rId48"/>
    <p:sldId id="279" r:id="rId49"/>
    <p:sldId id="280" r:id="rId50"/>
    <p:sldId id="281" r:id="rId51"/>
    <p:sldId id="294" r:id="rId52"/>
    <p:sldId id="29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8493-7449-4602-8F9B-52929AE0D4D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ECED8-548C-4210-B49C-7FB95525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ECED8-548C-4210-B49C-7FB9552596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91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64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557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8009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6902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1885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57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3086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0109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88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1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2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1362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126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778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5364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2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739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0039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0916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236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2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032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722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3591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5023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218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757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0554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866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5325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3799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56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591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30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065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4344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0345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124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020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538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6550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006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9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276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851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7643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199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8588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729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767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122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099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7145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5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440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3523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4497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4840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853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21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16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8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12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3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7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2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472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6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50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52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82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15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46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40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8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6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7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35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24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36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920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735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82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249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6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0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62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622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261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14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815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491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838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28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879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7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13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15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86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10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24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42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524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755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20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36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49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0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61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827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352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54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01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381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6573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01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398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40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74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421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06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53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825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2166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5476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399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7224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6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77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149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859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30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21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69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587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776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47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456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5867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09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6537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463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431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3806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343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457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247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7880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550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49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CDC3-6A7A-414F-97F6-C0435407C9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047F-B53F-4479-996C-E20052E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1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9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12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9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5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5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2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9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33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60B5-A1F9-4384-9A9B-C580964E5A70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27.1.2021.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40C0-C0DB-44AB-A5B9-E2AAE3A6038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3447" y="1481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+mn-lt"/>
              </a:rPr>
              <a:t>Koji su materijali prikazani na slikama?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Koji se od njih mogu koristiti u građevinarstvu?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152" y="1474237"/>
            <a:ext cx="3797892" cy="2531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666" y="1474809"/>
            <a:ext cx="3808077" cy="2530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666" y="4186989"/>
            <a:ext cx="3805999" cy="2533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152" y="4186989"/>
            <a:ext cx="3797892" cy="25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8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61" y="172620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+mn-lt"/>
              </a:rPr>
              <a:t>Kamen</a:t>
            </a:r>
            <a:r>
              <a:rPr lang="hr-HR" dirty="0">
                <a:latin typeface="+mn-lt"/>
              </a:rPr>
              <a:t> kao konstrukcijski materijal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61" y="5543149"/>
            <a:ext cx="4000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moderna kamena kuća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36703" y="5543149"/>
            <a:ext cx="4817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vijadukt – primjena kamena</a:t>
            </a:r>
          </a:p>
          <a:p>
            <a:r>
              <a:rPr lang="hr-HR" sz="3200" dirty="0"/>
              <a:t>u izgradnji prometnica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D96DB-45D7-4DAF-BB41-6DF7278E3C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61" y="1836912"/>
            <a:ext cx="5556561" cy="3706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75B91-3B95-47D8-A837-A555D8EB3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880" y="1836783"/>
            <a:ext cx="5628048" cy="37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61" y="172620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+mn-lt"/>
              </a:rPr>
              <a:t>Opeka</a:t>
            </a:r>
            <a:r>
              <a:rPr lang="hr-HR" dirty="0">
                <a:latin typeface="+mn-lt"/>
              </a:rPr>
              <a:t> kao konstrukcijski materijal </a:t>
            </a:r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A7EBD-88E8-47E1-8605-75616DF589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1725"/>
            <a:ext cx="6002449" cy="3975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5378" y="5922023"/>
            <a:ext cx="4354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Kako se proizvodi opeka?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4FC5F-5E60-4C0C-8CB4-CDEB51C303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41724"/>
            <a:ext cx="5299685" cy="3975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315" y="4829280"/>
            <a:ext cx="2131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puna opeka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73636" y="4829280"/>
            <a:ext cx="2272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šuplja opeka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5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223500" cy="95567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Drvo, kamen i opeka konstrukcijski su materijali vezani za tradicijsko graditeljstvo.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784718"/>
            <a:ext cx="2952750" cy="22032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12" y="2784718"/>
            <a:ext cx="2941394" cy="22032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855" y="2946401"/>
            <a:ext cx="3509989" cy="20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9800" y="365125"/>
            <a:ext cx="10414000" cy="714375"/>
          </a:xfrm>
        </p:spPr>
        <p:txBody>
          <a:bodyPr/>
          <a:lstStyle/>
          <a:p>
            <a:r>
              <a:rPr lang="hr-HR" dirty="0" smtClean="0"/>
              <a:t>Konstrukcijski materijali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7700" y="1076325"/>
            <a:ext cx="10515600" cy="4351338"/>
          </a:xfrm>
        </p:spPr>
        <p:txBody>
          <a:bodyPr/>
          <a:lstStyle/>
          <a:p>
            <a:r>
              <a:rPr lang="hr-HR" b="1" dirty="0" smtClean="0"/>
              <a:t>Beton</a:t>
            </a:r>
          </a:p>
          <a:p>
            <a:r>
              <a:rPr lang="hr-HR" dirty="0" smtClean="0"/>
              <a:t>Beton nastaje miješanjem šljunka, cementa i vode.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4659368"/>
            <a:ext cx="2935287" cy="21986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409282"/>
            <a:ext cx="3308350" cy="21935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51" y="1969350"/>
            <a:ext cx="6878328" cy="23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9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61" y="172620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+mn-lt"/>
              </a:rPr>
              <a:t>Beton</a:t>
            </a:r>
            <a:r>
              <a:rPr lang="hr-HR" dirty="0">
                <a:latin typeface="+mn-lt"/>
              </a:rPr>
              <a:t> kao konstrukcijski materijal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100" y="4969143"/>
            <a:ext cx="951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Od kojih materijala i kojim postupcima se dobiva beton?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64" y="1596469"/>
            <a:ext cx="5495172" cy="3091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702" y="1596469"/>
            <a:ext cx="4840505" cy="30910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341883-3FAB-4B63-AF56-53F115648527}"/>
              </a:ext>
            </a:extLst>
          </p:cNvPr>
          <p:cNvSpPr/>
          <p:nvPr/>
        </p:nvSpPr>
        <p:spPr>
          <a:xfrm>
            <a:off x="772805" y="5553918"/>
            <a:ext cx="10408860" cy="9241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/>
              <a:t>BETON = vezivo (cement) + voda + agregat (pijesak, šljunak)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88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61" y="172620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+mn-lt"/>
              </a:rPr>
              <a:t>Armirani beton</a:t>
            </a:r>
            <a:r>
              <a:rPr lang="hr-HR" dirty="0">
                <a:latin typeface="+mn-lt"/>
              </a:rPr>
              <a:t> kao konstrukcijski materijal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9697" y="5639402"/>
            <a:ext cx="2367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ARMATURA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393AC-FEDC-443F-AB7E-FB60669AE5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92" y="1744540"/>
            <a:ext cx="5507336" cy="3648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E8701-83EA-4A05-B708-3A377AF68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74" y="1744540"/>
            <a:ext cx="4864672" cy="36485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349758">
            <a:off x="6805556" y="5134075"/>
            <a:ext cx="798401" cy="356134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6100" y="-142875"/>
            <a:ext cx="10515600" cy="1325563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6100" y="1182688"/>
            <a:ext cx="10515600" cy="4537075"/>
          </a:xfrm>
        </p:spPr>
        <p:txBody>
          <a:bodyPr/>
          <a:lstStyle/>
          <a:p>
            <a:r>
              <a:rPr lang="hr-HR" dirty="0" smtClean="0"/>
              <a:t>Dodavanjem željeznih ili čeličnih mreža u beton dobiva se armirani beton.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3" y="2108200"/>
            <a:ext cx="4261427" cy="29297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571" y="2108201"/>
            <a:ext cx="419845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8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1F4CF-7E42-42D0-9844-FA65C191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56" y="1091827"/>
            <a:ext cx="8434847" cy="5143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26A421-CB87-4163-96A6-9CFB5A28D746}"/>
              </a:ext>
            </a:extLst>
          </p:cNvPr>
          <p:cNvSpPr txBox="1"/>
          <p:nvPr/>
        </p:nvSpPr>
        <p:spPr>
          <a:xfrm>
            <a:off x="3185087" y="622570"/>
            <a:ext cx="1169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beton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7CA-3B9B-4A1E-AB48-A7FED01A18E6}"/>
              </a:ext>
            </a:extLst>
          </p:cNvPr>
          <p:cNvSpPr txBox="1"/>
          <p:nvPr/>
        </p:nvSpPr>
        <p:spPr>
          <a:xfrm>
            <a:off x="6889736" y="622570"/>
            <a:ext cx="2667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armirani beton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65D33-FE63-41AD-80E0-6D7347143788}"/>
              </a:ext>
            </a:extLst>
          </p:cNvPr>
          <p:cNvSpPr txBox="1"/>
          <p:nvPr/>
        </p:nvSpPr>
        <p:spPr>
          <a:xfrm>
            <a:off x="3306715" y="3429000"/>
            <a:ext cx="3865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prednapregnuti beton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58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266CDE-B0DB-48A9-8252-CF322C58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1" y="591782"/>
            <a:ext cx="3706238" cy="6394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4000" dirty="0"/>
              <a:t>armirani beton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B20EAF8E-7B47-46C3-8943-34771049656E}"/>
              </a:ext>
            </a:extLst>
          </p:cNvPr>
          <p:cNvSpPr txBox="1">
            <a:spLocks/>
          </p:cNvSpPr>
          <p:nvPr/>
        </p:nvSpPr>
        <p:spPr>
          <a:xfrm>
            <a:off x="5170120" y="591781"/>
            <a:ext cx="5470171" cy="1218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4000" dirty="0" err="1"/>
              <a:t>prednapregnuti</a:t>
            </a:r>
            <a:r>
              <a:rPr lang="hr-HR" sz="4000" dirty="0"/>
              <a:t> </a:t>
            </a:r>
            <a:r>
              <a:rPr lang="hr-HR" sz="4000" dirty="0" smtClean="0"/>
              <a:t>beton </a:t>
            </a:r>
            <a:r>
              <a:rPr lang="hr-HR" dirty="0"/>
              <a:t> armirani beton kojemu se armatura</a:t>
            </a:r>
            <a:r>
              <a:rPr lang="hr-HR" dirty="0" smtClean="0"/>
              <a:t>, </a:t>
            </a:r>
            <a:r>
              <a:rPr lang="hr-HR" dirty="0"/>
              <a:t>prije zalijevanja betonskom mješavinom snažno napne,</a:t>
            </a:r>
            <a:endParaRPr lang="hr-HR" sz="4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C893507-B427-4E69-B411-C740D825AD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21" y="1377145"/>
            <a:ext cx="3816877" cy="50891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D6200C7-BF68-41D5-8F33-81269F295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014" y="2452746"/>
            <a:ext cx="5559931" cy="41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0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89" y="0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+mn-lt"/>
              </a:rPr>
              <a:t>Čelik</a:t>
            </a:r>
            <a:r>
              <a:rPr lang="hr-HR" dirty="0">
                <a:latin typeface="+mn-lt"/>
              </a:rPr>
              <a:t> kao konstrukcijski materijal </a:t>
            </a:r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09FCE-9B1C-420D-8993-4E602743BE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877" y="1242273"/>
            <a:ext cx="7766245" cy="51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6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978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8000" b="1" dirty="0">
                <a:latin typeface="+mn-lt"/>
              </a:rPr>
              <a:t>MATERIJALI U GRAĐEVINARSTVU</a:t>
            </a:r>
            <a:endParaRPr lang="en-US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56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574" y="617706"/>
            <a:ext cx="5687592" cy="5622588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00B0F0"/>
                </a:solidFill>
                <a:latin typeface="+mn-lt"/>
              </a:rPr>
              <a:t>Vezivni materijali </a:t>
            </a:r>
            <a:r>
              <a:rPr lang="hr-HR" dirty="0">
                <a:latin typeface="+mn-lt"/>
              </a:rPr>
              <a:t>povezuju iste ili različite materijale i elemente u kompaktne cjeline.</a:t>
            </a:r>
            <a:endParaRPr lang="en-US" dirty="0">
              <a:latin typeface="+mn-lt"/>
            </a:endParaRPr>
          </a:p>
        </p:txBody>
      </p:sp>
      <p:pic>
        <p:nvPicPr>
          <p:cNvPr id="3" name="Slika 5">
            <a:extLst>
              <a:ext uri="{FF2B5EF4-FFF2-40B4-BE49-F238E27FC236}">
                <a16:creationId xmlns:a16="http://schemas.microsoft.com/office/drawing/2014/main" id="{4F974C20-EC82-4091-90FD-4D38839E06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648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83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Vezivni materijali služe za spajanje dvaju ili više različitih građevnih materijala.</a:t>
            </a:r>
          </a:p>
          <a:p>
            <a:endParaRPr lang="hr-HR" dirty="0"/>
          </a:p>
          <a:p>
            <a:r>
              <a:rPr lang="hr-HR" b="1" dirty="0" smtClean="0"/>
              <a:t>Cement</a:t>
            </a:r>
            <a:r>
              <a:rPr lang="hr-HR" dirty="0" smtClean="0"/>
              <a:t> je osnovno vezivo u proizvodnji betona. Vezivanje pomiješanih tvari traje dan – dva, a potpuno </a:t>
            </a:r>
            <a:r>
              <a:rPr lang="hr-HR" dirty="0" err="1" smtClean="0"/>
              <a:t>očvršćavanje</a:t>
            </a:r>
            <a:r>
              <a:rPr lang="hr-HR" dirty="0" smtClean="0"/>
              <a:t> traje tridesetak dana.</a:t>
            </a:r>
            <a:endParaRPr lang="hr-HR" b="1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037" y="4168775"/>
            <a:ext cx="2455863" cy="24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19" y="367173"/>
            <a:ext cx="10515600" cy="1325563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rgbClr val="00B0F0"/>
                </a:solidFill>
                <a:latin typeface="+mn-lt"/>
              </a:rPr>
              <a:t>Cement</a:t>
            </a:r>
            <a:r>
              <a:rPr lang="hr-HR" sz="4500" dirty="0">
                <a:latin typeface="+mn-lt"/>
              </a:rPr>
              <a:t> kao vezivni materijal </a:t>
            </a:r>
            <a:endParaRPr lang="en-US" sz="45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6BADD-EE3A-452F-8A52-61612CF057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41" y="1877436"/>
            <a:ext cx="5727247" cy="382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108B8C-1C80-44BF-98FE-4DA4AB9F67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245" y="1877437"/>
            <a:ext cx="5734859" cy="38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100" y="-434975"/>
            <a:ext cx="10515600" cy="1325563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8800" y="1168400"/>
            <a:ext cx="10795000" cy="5008563"/>
          </a:xfrm>
        </p:spPr>
        <p:txBody>
          <a:bodyPr/>
          <a:lstStyle/>
          <a:p>
            <a:r>
              <a:rPr lang="hr-HR" b="1" dirty="0" smtClean="0"/>
              <a:t>Vapno </a:t>
            </a:r>
            <a:r>
              <a:rPr lang="hr-HR" dirty="0" smtClean="0"/>
              <a:t>je vezivni materijal od kojeg se izrađuje žbuka koja služi za površinsku obradu zidova.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251337"/>
            <a:ext cx="1663700" cy="23569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54257"/>
            <a:ext cx="2871787" cy="21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34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19" y="75344"/>
            <a:ext cx="10515600" cy="1325563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rgbClr val="00B0F0"/>
                </a:solidFill>
                <a:latin typeface="+mn-lt"/>
              </a:rPr>
              <a:t>Vapno</a:t>
            </a:r>
            <a:r>
              <a:rPr lang="hr-HR" sz="4500" dirty="0">
                <a:latin typeface="+mn-lt"/>
              </a:rPr>
              <a:t> kao vezivni materijal </a:t>
            </a:r>
            <a:endParaRPr lang="en-US" sz="45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FE79F-8FB6-4404-B565-0A884E07A9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72" y="1400907"/>
            <a:ext cx="5750728" cy="3838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28B43-FF74-48FB-B494-1FC5DA572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353" y="1400906"/>
            <a:ext cx="5756701" cy="38382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9F59D4-7D79-4671-9415-39E7F3BFCCFD}"/>
              </a:ext>
            </a:extLst>
          </p:cNvPr>
          <p:cNvSpPr txBox="1">
            <a:spLocks/>
          </p:cNvSpPr>
          <p:nvPr/>
        </p:nvSpPr>
        <p:spPr>
          <a:xfrm>
            <a:off x="3242264" y="5593281"/>
            <a:ext cx="5976178" cy="52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200" b="1" dirty="0">
                <a:solidFill>
                  <a:srgbClr val="00B0F0"/>
                </a:solidFill>
                <a:latin typeface="+mn-lt"/>
              </a:rPr>
              <a:t>mort </a:t>
            </a:r>
            <a:r>
              <a:rPr lang="hr-HR" sz="4200" dirty="0">
                <a:latin typeface="+mn-lt"/>
              </a:rPr>
              <a:t>ili</a:t>
            </a:r>
            <a:r>
              <a:rPr lang="hr-HR" sz="4200" b="1" dirty="0">
                <a:solidFill>
                  <a:srgbClr val="00B0F0"/>
                </a:solidFill>
                <a:latin typeface="+mn-lt"/>
              </a:rPr>
              <a:t> žbuka</a:t>
            </a:r>
            <a:r>
              <a:rPr lang="hr-HR" sz="4200" dirty="0">
                <a:latin typeface="+mn-lt"/>
              </a:rPr>
              <a:t> - žbukanje</a:t>
            </a:r>
            <a:endParaRPr lang="en-US" sz="4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348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4100" y="-130175"/>
            <a:ext cx="10248900" cy="1031875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8300" y="1165224"/>
            <a:ext cx="10680700" cy="5108575"/>
          </a:xfrm>
        </p:spPr>
        <p:txBody>
          <a:bodyPr/>
          <a:lstStyle/>
          <a:p>
            <a:r>
              <a:rPr lang="hr-HR" b="1" dirty="0" smtClean="0"/>
              <a:t>Gips </a:t>
            </a:r>
            <a:r>
              <a:rPr lang="hr-HR" dirty="0" smtClean="0"/>
              <a:t>je vezivo koje pomiješano s vodom očvrsne za desetak minuta. Koristi se za naknadne radove (poravnanja, popunjavanja…)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1" y="2349501"/>
            <a:ext cx="2608262" cy="26082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2255492"/>
            <a:ext cx="3409950" cy="22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19" y="75344"/>
            <a:ext cx="10515600" cy="1325563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rgbClr val="00B0F0"/>
                </a:solidFill>
                <a:latin typeface="+mn-lt"/>
              </a:rPr>
              <a:t>Gips </a:t>
            </a:r>
            <a:r>
              <a:rPr lang="hr-HR" sz="4500" dirty="0">
                <a:latin typeface="+mn-lt"/>
              </a:rPr>
              <a:t>(</a:t>
            </a:r>
            <a:r>
              <a:rPr lang="hr-HR" sz="4500" b="1" dirty="0">
                <a:solidFill>
                  <a:srgbClr val="00B0F0"/>
                </a:solidFill>
                <a:latin typeface="+mn-lt"/>
              </a:rPr>
              <a:t>sadra</a:t>
            </a:r>
            <a:r>
              <a:rPr lang="hr-HR" sz="4500" dirty="0">
                <a:latin typeface="+mn-lt"/>
              </a:rPr>
              <a:t>) kao vezivni materijal </a:t>
            </a:r>
            <a:endParaRPr lang="en-US" sz="45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F59D4-7D79-4671-9415-39E7F3BFCCFD}"/>
              </a:ext>
            </a:extLst>
          </p:cNvPr>
          <p:cNvSpPr txBox="1">
            <a:spLocks/>
          </p:cNvSpPr>
          <p:nvPr/>
        </p:nvSpPr>
        <p:spPr>
          <a:xfrm>
            <a:off x="6093998" y="5679922"/>
            <a:ext cx="5976178" cy="52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200" dirty="0">
                <a:latin typeface="+mn-lt"/>
              </a:rPr>
              <a:t>primjena gips ploča</a:t>
            </a:r>
            <a:endParaRPr lang="en-US" sz="4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56486-8BCF-4114-81F1-7FCB455187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885" y="1623613"/>
            <a:ext cx="5750405" cy="3833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09C40-22CF-45D0-AAEB-F8AA742B77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" y="1623614"/>
            <a:ext cx="5750405" cy="38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-498475"/>
            <a:ext cx="10515600" cy="1325563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0700" y="1003300"/>
            <a:ext cx="10833100" cy="5173663"/>
          </a:xfrm>
        </p:spPr>
        <p:txBody>
          <a:bodyPr/>
          <a:lstStyle/>
          <a:p>
            <a:r>
              <a:rPr lang="hr-HR" b="1" dirty="0" smtClean="0"/>
              <a:t>Ljepila </a:t>
            </a:r>
            <a:r>
              <a:rPr lang="hr-HR" dirty="0" smtClean="0"/>
              <a:t>se koriste za spajanje dvaju ili više materijala.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42" y="2247900"/>
            <a:ext cx="2695058" cy="2317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5" y="1879600"/>
            <a:ext cx="2030605" cy="28067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33" y="2247900"/>
            <a:ext cx="3443967" cy="20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65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-561975"/>
            <a:ext cx="10515600" cy="1325563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8800" y="987424"/>
            <a:ext cx="10706100" cy="5438775"/>
          </a:xfrm>
        </p:spPr>
        <p:txBody>
          <a:bodyPr/>
          <a:lstStyle/>
          <a:p>
            <a:r>
              <a:rPr lang="hr-HR" i="1" dirty="0" smtClean="0"/>
              <a:t>Pri izgradnji Kineskog zida u žbuku je dodavana ljepljiva riža.</a:t>
            </a:r>
          </a:p>
          <a:p>
            <a:r>
              <a:rPr lang="hr-HR" i="1" dirty="0" smtClean="0"/>
              <a:t>Pri izgradnji Karlovog mosta u Pragu korišteni su i jaja, vino i šećer.</a:t>
            </a:r>
            <a:endParaRPr lang="hr-HR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93" y="2362201"/>
            <a:ext cx="4365407" cy="22526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978" y="2362202"/>
            <a:ext cx="3591422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0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Izolacijski materijali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Izolacijski materijali dijele se na:</a:t>
            </a:r>
          </a:p>
          <a:p>
            <a:r>
              <a:rPr lang="hr-HR" dirty="0" smtClean="0"/>
              <a:t>- </a:t>
            </a:r>
            <a:r>
              <a:rPr lang="hr-HR" dirty="0" err="1"/>
              <a:t>h</a:t>
            </a:r>
            <a:r>
              <a:rPr lang="hr-HR" dirty="0" err="1" smtClean="0"/>
              <a:t>idroizolacijske</a:t>
            </a:r>
            <a:r>
              <a:rPr lang="hr-HR" dirty="0" smtClean="0"/>
              <a:t> (sprečavaju prodiranje vode i vlage)</a:t>
            </a:r>
          </a:p>
          <a:p>
            <a:r>
              <a:rPr lang="hr-HR" dirty="0" smtClean="0"/>
              <a:t>- </a:t>
            </a:r>
            <a:r>
              <a:rPr lang="hr-HR" dirty="0" err="1" smtClean="0"/>
              <a:t>termoizolacijske</a:t>
            </a:r>
            <a:r>
              <a:rPr lang="hr-HR" dirty="0" smtClean="0"/>
              <a:t> (sprečavaju prolazak topline u oba smjera)</a:t>
            </a:r>
          </a:p>
          <a:p>
            <a:r>
              <a:rPr lang="hr-HR" dirty="0" smtClean="0"/>
              <a:t>- akustički materijali (sprečavaju prolazak zvuka ili buke u </a:t>
            </a:r>
            <a:r>
              <a:rPr lang="hr-HR" smtClean="0"/>
              <a:t>oba smjera)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905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0400" y="190501"/>
            <a:ext cx="10109200" cy="1015999"/>
          </a:xfrm>
        </p:spPr>
        <p:txBody>
          <a:bodyPr/>
          <a:lstStyle/>
          <a:p>
            <a:r>
              <a:rPr lang="hr-HR" dirty="0" smtClean="0"/>
              <a:t>Materijali u graditeljstvu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0400" y="1206500"/>
            <a:ext cx="10693400" cy="4970463"/>
          </a:xfrm>
        </p:spPr>
        <p:txBody>
          <a:bodyPr/>
          <a:lstStyle/>
          <a:p>
            <a:r>
              <a:rPr lang="hr-HR" dirty="0" smtClean="0"/>
              <a:t>Osnovna podjela materijala u graditeljstvu:</a:t>
            </a:r>
          </a:p>
          <a:p>
            <a:r>
              <a:rPr lang="hr-HR" dirty="0" smtClean="0"/>
              <a:t>- prirodne  (drvo, kamen…)</a:t>
            </a:r>
          </a:p>
          <a:p>
            <a:r>
              <a:rPr lang="hr-HR" dirty="0" smtClean="0"/>
              <a:t>- umjetne (beton, armirani beton, čelični profili…)</a:t>
            </a:r>
          </a:p>
          <a:p>
            <a:endParaRPr lang="hr-HR" dirty="0"/>
          </a:p>
          <a:p>
            <a:r>
              <a:rPr lang="hr-HR" dirty="0" smtClean="0"/>
              <a:t>Prema namjeni dijele se na:</a:t>
            </a:r>
          </a:p>
          <a:p>
            <a:r>
              <a:rPr lang="hr-HR" dirty="0" smtClean="0"/>
              <a:t>- konstrukcijske materijale</a:t>
            </a:r>
          </a:p>
          <a:p>
            <a:r>
              <a:rPr lang="hr-HR" dirty="0" smtClean="0"/>
              <a:t>- vezivne materijale</a:t>
            </a:r>
          </a:p>
          <a:p>
            <a:r>
              <a:rPr lang="hr-HR" dirty="0" smtClean="0"/>
              <a:t>- izolacijske materijale</a:t>
            </a:r>
          </a:p>
          <a:p>
            <a:r>
              <a:rPr lang="hr-HR" dirty="0" smtClean="0"/>
              <a:t>- materijale za oblaganje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0558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581" y="617706"/>
            <a:ext cx="8051413" cy="5622588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00B0F0"/>
                </a:solidFill>
                <a:latin typeface="+mn-lt"/>
              </a:rPr>
              <a:t>Izolacijski materijali </a:t>
            </a:r>
            <a:r>
              <a:rPr lang="hr-HR" dirty="0">
                <a:latin typeface="+mn-lt"/>
              </a:rPr>
              <a:t>štite (odvajaju) konstrukcijski element, cijelu građevinu i korisnike građevine od utjecaja: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- vode (hidroizolacija)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- buke (zvučna izolacija)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- topline (termoizolacija).</a:t>
            </a:r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E3A90-9FD6-478F-ADD8-40164D27D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92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2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71" y="211422"/>
            <a:ext cx="10515600" cy="1325563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rgbClr val="00B0F0"/>
                </a:solidFill>
                <a:latin typeface="+mn-lt"/>
              </a:rPr>
              <a:t>Hidroizolacijski </a:t>
            </a:r>
            <a:r>
              <a:rPr lang="hr-HR" sz="4500" dirty="0">
                <a:latin typeface="+mn-lt"/>
              </a:rPr>
              <a:t>materijali</a:t>
            </a:r>
            <a:endParaRPr lang="en-US" sz="45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8F1D4-7C15-4DFA-97F8-3D115C8754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71" y="1750994"/>
            <a:ext cx="5875353" cy="3874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4E7D5-BABE-4476-8B39-C308A809B1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56" y="1750994"/>
            <a:ext cx="5812277" cy="38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5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8" y="750747"/>
            <a:ext cx="10593286" cy="1831387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rgbClr val="00B0F0"/>
                </a:solidFill>
                <a:latin typeface="+mn-lt"/>
              </a:rPr>
              <a:t>Termoizolacijski</a:t>
            </a:r>
            <a:br>
              <a:rPr lang="hr-HR" sz="4500" b="1" dirty="0">
                <a:solidFill>
                  <a:srgbClr val="00B0F0"/>
                </a:solidFill>
                <a:latin typeface="+mn-lt"/>
              </a:rPr>
            </a:br>
            <a:r>
              <a:rPr lang="hr-HR" sz="4500" dirty="0">
                <a:latin typeface="+mn-lt"/>
              </a:rPr>
              <a:t>materijali</a:t>
            </a:r>
            <a:endParaRPr lang="en-US" sz="45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B8C7B-4396-4D99-A475-DCF33A945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2" y="3494504"/>
            <a:ext cx="4897589" cy="3265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5BF63A-1137-45E4-94F7-1A9E0EB591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507" y="3494505"/>
            <a:ext cx="4897589" cy="3265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430CE-3FF2-40A0-AED0-6F7D33DDB2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507" y="0"/>
            <a:ext cx="4989908" cy="33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9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92" y="292427"/>
            <a:ext cx="10515600" cy="1325563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rgbClr val="00B0F0"/>
                </a:solidFill>
                <a:latin typeface="+mn-lt"/>
              </a:rPr>
              <a:t>Zvučna izolacija</a:t>
            </a:r>
            <a:endParaRPr lang="en-US" sz="45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FA3D2-EAE3-41DC-87AB-A4DA1B65EE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92" y="1820752"/>
            <a:ext cx="5749503" cy="3833002"/>
          </a:xfrm>
          <a:prstGeom prst="rect">
            <a:avLst/>
          </a:prstGeom>
        </p:spPr>
      </p:pic>
      <p:pic>
        <p:nvPicPr>
          <p:cNvPr id="8" name="Slika 5">
            <a:extLst>
              <a:ext uri="{FF2B5EF4-FFF2-40B4-BE49-F238E27FC236}">
                <a16:creationId xmlns:a16="http://schemas.microsoft.com/office/drawing/2014/main" id="{99CEDA12-EFBD-4027-8B96-5C1C3B196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820751"/>
            <a:ext cx="5745015" cy="38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55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Materijali za oblaganje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Materijali za oblaganje imaju dvojaku ulogu:</a:t>
            </a:r>
          </a:p>
          <a:p>
            <a:r>
              <a:rPr lang="hr-HR" dirty="0" smtClean="0"/>
              <a:t>- estetsku</a:t>
            </a:r>
          </a:p>
          <a:p>
            <a:r>
              <a:rPr lang="hr-HR" dirty="0" smtClean="0"/>
              <a:t>- zaštitnu</a:t>
            </a:r>
          </a:p>
          <a:p>
            <a:r>
              <a:rPr lang="hr-HR" dirty="0" smtClean="0"/>
              <a:t>Materijali za oblaganje su:</a:t>
            </a:r>
          </a:p>
          <a:p>
            <a:r>
              <a:rPr lang="hr-HR" dirty="0" smtClean="0"/>
              <a:t>- drvo</a:t>
            </a:r>
          </a:p>
          <a:p>
            <a:r>
              <a:rPr lang="hr-HR" dirty="0" smtClean="0"/>
              <a:t>- kamen</a:t>
            </a:r>
          </a:p>
          <a:p>
            <a:r>
              <a:rPr lang="hr-HR" dirty="0" smtClean="0"/>
              <a:t>- keramičke pločice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699" y="536575"/>
            <a:ext cx="2466975" cy="18478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18" y="2519362"/>
            <a:ext cx="2392570" cy="19653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213" y="46958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1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044" y="629548"/>
            <a:ext cx="8642759" cy="5622588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00B0F0"/>
                </a:solidFill>
                <a:latin typeface="+mn-lt"/>
              </a:rPr>
              <a:t>Materijali za oblaganje </a:t>
            </a:r>
            <a:r>
              <a:rPr lang="hr-HR" dirty="0">
                <a:latin typeface="+mn-lt"/>
              </a:rPr>
              <a:t>poboljšavaju izolacijska svojstva i estetski izgled zidova, podova i stropova.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Služe i za zaštitu ugrađenih materijala i čitavih objekata. 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7D6E8-65AB-479B-B9DD-695543DE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986391" cy="68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21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710573-0C9E-4041-B84C-1BBC91EA03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5" y="1397646"/>
            <a:ext cx="6743636" cy="4495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C1E310-92F2-4983-93B4-BB63C0080A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839" y="1397646"/>
            <a:ext cx="6023162" cy="44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6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3479B-C112-4956-96EE-A638F00915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582" y="1388352"/>
            <a:ext cx="6599407" cy="4399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417F2F-BCDC-430C-BF30-C3F513FF3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1" y="1388352"/>
            <a:ext cx="6599407" cy="43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8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 smtClean="0"/>
              <a:t>Leonardov</a:t>
            </a:r>
            <a:r>
              <a:rPr lang="hr-HR" i="1" dirty="0" smtClean="0"/>
              <a:t> most</a:t>
            </a: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Leonardo da Vinci je 1502. g. projektirao veliki most (240 m) koji je trebao povezivati dvije obale </a:t>
            </a:r>
            <a:r>
              <a:rPr lang="hr-HR" i="1" dirty="0" err="1" smtClean="0"/>
              <a:t>Constantipola</a:t>
            </a:r>
            <a:r>
              <a:rPr lang="hr-HR" i="1" dirty="0" smtClean="0"/>
              <a:t>, no sultan je mislio da je most neizvediv, pa nije izgrađen.</a:t>
            </a:r>
          </a:p>
          <a:p>
            <a:r>
              <a:rPr lang="hr-HR" i="1" dirty="0" smtClean="0"/>
              <a:t>Osnovna ideja je da se prijeđe preko rijeke koristeći grede koje su kraće od širine rijeke, a pritom se ne koristi nikakav materijal za vezivanje (ljepilo, čavli …)</a:t>
            </a:r>
          </a:p>
          <a:p>
            <a:r>
              <a:rPr lang="hr-HR" i="1" dirty="0" smtClean="0"/>
              <a:t>U spomen na velikog umjetnika i pronalazača 2001. g. podignut je takav most u Norveškoj, a planira se izgradanja po jednog takvog mosta na svakom kontinentu.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505653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5300" y="381000"/>
            <a:ext cx="9588500" cy="12700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0349" y="3759201"/>
            <a:ext cx="4579776" cy="1968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5" y="1168400"/>
            <a:ext cx="3431540" cy="2451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629465"/>
            <a:ext cx="2924175" cy="29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5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95" y="379146"/>
            <a:ext cx="11245174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+mn-lt"/>
              </a:rPr>
              <a:t>Građevinskim</a:t>
            </a:r>
            <a:r>
              <a:rPr lang="en-US" sz="40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+mn-lt"/>
              </a:rPr>
              <a:t>materijalima</a:t>
            </a:r>
            <a:r>
              <a:rPr lang="en-US" sz="40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nazivamo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sve</a:t>
            </a:r>
            <a:r>
              <a:rPr lang="en-US" sz="4000" dirty="0">
                <a:latin typeface="+mn-lt"/>
              </a:rPr>
              <a:t> one </a:t>
            </a:r>
            <a:r>
              <a:rPr lang="en-US" sz="4000" dirty="0" err="1">
                <a:latin typeface="+mn-lt"/>
              </a:rPr>
              <a:t>materijale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kojima</a:t>
            </a:r>
            <a:r>
              <a:rPr lang="en-US" sz="4000" dirty="0">
                <a:latin typeface="+mn-lt"/>
              </a:rPr>
              <a:t> se </a:t>
            </a:r>
            <a:r>
              <a:rPr lang="en-US" sz="4000" dirty="0" err="1">
                <a:latin typeface="+mn-lt"/>
              </a:rPr>
              <a:t>koristimo</a:t>
            </a:r>
            <a:r>
              <a:rPr lang="hr-HR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za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izgradnju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građevinskih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objekata</a:t>
            </a:r>
            <a:r>
              <a:rPr lang="hr-HR" sz="4000" dirty="0">
                <a:latin typeface="+mn-lt"/>
              </a:rPr>
              <a:t>.</a:t>
            </a:r>
            <a:endParaRPr lang="en-US" sz="4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422" y="2190509"/>
            <a:ext cx="6460533" cy="363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3" y="2190509"/>
            <a:ext cx="5438344" cy="3625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8527" y="5824558"/>
            <a:ext cx="224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PRIRODNI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ECCA1-2658-4B47-97E7-652C6A68C806}"/>
              </a:ext>
            </a:extLst>
          </p:cNvPr>
          <p:cNvSpPr txBox="1"/>
          <p:nvPr/>
        </p:nvSpPr>
        <p:spPr>
          <a:xfrm>
            <a:off x="7859973" y="5824558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UMJETNI</a:t>
            </a:r>
          </a:p>
        </p:txBody>
      </p:sp>
    </p:spTree>
    <p:extLst>
      <p:ext uri="{BB962C8B-B14F-4D97-AF65-F5344CB8AC3E}">
        <p14:creationId xmlns:p14="http://schemas.microsoft.com/office/powerpoint/2010/main" val="40565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70E16D-8496-438C-A68F-EA9D3589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3" y="2014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+mn-lt"/>
              </a:rPr>
              <a:t>Anali</a:t>
            </a:r>
            <a:r>
              <a:rPr lang="hr-HR" sz="4000" dirty="0">
                <a:latin typeface="+mn-lt"/>
              </a:rPr>
              <a:t>z</a:t>
            </a:r>
            <a:r>
              <a:rPr lang="en-US" sz="4000" dirty="0" err="1">
                <a:latin typeface="+mn-lt"/>
              </a:rPr>
              <a:t>iraj</a:t>
            </a:r>
            <a:r>
              <a:rPr lang="hr-HR" sz="4000" dirty="0">
                <a:latin typeface="+mn-lt"/>
              </a:rPr>
              <a:t> </a:t>
            </a:r>
            <a:r>
              <a:rPr lang="hr-HR" sz="4000" b="1" dirty="0">
                <a:latin typeface="+mn-lt"/>
              </a:rPr>
              <a:t>prirodne</a:t>
            </a:r>
            <a:r>
              <a:rPr lang="hr-HR" sz="4000" dirty="0">
                <a:latin typeface="+mn-lt"/>
              </a:rPr>
              <a:t> materijale od kojih su građene prve nastambe.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93AE757-AF37-4CC2-AD23-A386A03CEF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83" y="1740782"/>
            <a:ext cx="3098742" cy="20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9312EEE-B7E7-4BE7-8126-F8135F698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17" y="1740782"/>
            <a:ext cx="3846525" cy="455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BB1EA74-03CE-41F7-AA4C-67E070D0BD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533" y="1740781"/>
            <a:ext cx="3163869" cy="2140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B891EF3-B390-4335-B05E-1625A60224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83" y="4233442"/>
            <a:ext cx="3098742" cy="2057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24597-5710-4016-BAFD-F22B60DC6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533" y="4257654"/>
            <a:ext cx="3160419" cy="203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69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43FCCB-5A8D-4C17-9E3E-94E07E83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47" y="150966"/>
            <a:ext cx="10515600" cy="666007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latin typeface="+mn-lt"/>
              </a:rPr>
              <a:t>Umjetni</a:t>
            </a:r>
            <a:r>
              <a:rPr lang="hr-HR" sz="4000" dirty="0">
                <a:latin typeface="+mn-lt"/>
              </a:rPr>
              <a:t> materijali</a:t>
            </a:r>
          </a:p>
        </p:txBody>
      </p:sp>
      <p:pic>
        <p:nvPicPr>
          <p:cNvPr id="5" name="Slika 4" descr="Slika na kojoj se prikazuje zgrada, na otvorenom, crno, bijelo&#10;&#10;Opis je automatski generiran">
            <a:extLst>
              <a:ext uri="{FF2B5EF4-FFF2-40B4-BE49-F238E27FC236}">
                <a16:creationId xmlns:a16="http://schemas.microsoft.com/office/drawing/2014/main" id="{C14F11D9-20D8-4D3B-9402-D1265E8BC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127" y="943583"/>
            <a:ext cx="4242804" cy="2810239"/>
          </a:xfrm>
          <a:prstGeom prst="rect">
            <a:avLst/>
          </a:prstGeom>
        </p:spPr>
      </p:pic>
      <p:pic>
        <p:nvPicPr>
          <p:cNvPr id="7" name="Slika 6" descr="Slika na kojoj se prikazuje ograda, skele, zgrada, metal&#10;&#10;Opis je automatski generiran">
            <a:extLst>
              <a:ext uri="{FF2B5EF4-FFF2-40B4-BE49-F238E27FC236}">
                <a16:creationId xmlns:a16="http://schemas.microsoft.com/office/drawing/2014/main" id="{B67E1FA6-8E40-4C27-93D9-224880805F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047" y="943583"/>
            <a:ext cx="4217006" cy="2810239"/>
          </a:xfrm>
          <a:prstGeom prst="rect">
            <a:avLst/>
          </a:prstGeom>
        </p:spPr>
      </p:pic>
      <p:pic>
        <p:nvPicPr>
          <p:cNvPr id="9" name="Slika 8" descr="Slika na kojoj se prikazuje objekt, uže, sjedenje, stol&#10;&#10;Opis je automatski generiran">
            <a:extLst>
              <a:ext uri="{FF2B5EF4-FFF2-40B4-BE49-F238E27FC236}">
                <a16:creationId xmlns:a16="http://schemas.microsoft.com/office/drawing/2014/main" id="{5A36C201-7D5F-40F0-B648-C121DAA24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127" y="3888194"/>
            <a:ext cx="4229912" cy="2818840"/>
          </a:xfrm>
          <a:prstGeom prst="rect">
            <a:avLst/>
          </a:prstGeom>
        </p:spPr>
      </p:pic>
      <p:pic>
        <p:nvPicPr>
          <p:cNvPr id="11" name="Slika 10" descr="Slika na kojoj se prikazuje plavo, sjedenje, automobil, crno&#10;&#10;Opis je automatski generiran">
            <a:extLst>
              <a:ext uri="{FF2B5EF4-FFF2-40B4-BE49-F238E27FC236}">
                <a16:creationId xmlns:a16="http://schemas.microsoft.com/office/drawing/2014/main" id="{E9BE94B9-6EF1-458F-B834-2F8CE319F6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047" y="3879603"/>
            <a:ext cx="4242804" cy="2827431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3EC58B8-8CAB-4EC7-B54D-6D3850E64F5B}"/>
              </a:ext>
            </a:extLst>
          </p:cNvPr>
          <p:cNvSpPr txBox="1">
            <a:spLocks/>
          </p:cNvSpPr>
          <p:nvPr/>
        </p:nvSpPr>
        <p:spPr>
          <a:xfrm>
            <a:off x="2995511" y="2980811"/>
            <a:ext cx="1740036" cy="666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hr-HR" sz="4000" dirty="0">
                <a:latin typeface="+mj-lt"/>
                <a:ea typeface="+mj-ea"/>
                <a:cs typeface="+mj-cs"/>
              </a:rPr>
              <a:t>beton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0C2E5FA2-2F39-4F04-B969-FBB38BE2354F}"/>
              </a:ext>
            </a:extLst>
          </p:cNvPr>
          <p:cNvSpPr txBox="1">
            <a:spLocks/>
          </p:cNvSpPr>
          <p:nvPr/>
        </p:nvSpPr>
        <p:spPr>
          <a:xfrm>
            <a:off x="7456453" y="2980811"/>
            <a:ext cx="1740036" cy="666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hr-HR" sz="4000" dirty="0">
                <a:latin typeface="+mj-lt"/>
                <a:ea typeface="+mj-ea"/>
                <a:cs typeface="+mj-cs"/>
              </a:rPr>
              <a:t>staklo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5840CB0E-7718-4F9A-B8B7-86007DA70755}"/>
              </a:ext>
            </a:extLst>
          </p:cNvPr>
          <p:cNvSpPr txBox="1">
            <a:spLocks/>
          </p:cNvSpPr>
          <p:nvPr/>
        </p:nvSpPr>
        <p:spPr>
          <a:xfrm>
            <a:off x="2995511" y="5914417"/>
            <a:ext cx="1740036" cy="666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hr-HR" sz="4000" dirty="0">
                <a:latin typeface="+mj-lt"/>
                <a:ea typeface="+mj-ea"/>
                <a:cs typeface="+mj-cs"/>
              </a:rPr>
              <a:t>čelik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A9786F36-7D69-490D-B12C-FBC01CFEFF25}"/>
              </a:ext>
            </a:extLst>
          </p:cNvPr>
          <p:cNvSpPr txBox="1">
            <a:spLocks/>
          </p:cNvSpPr>
          <p:nvPr/>
        </p:nvSpPr>
        <p:spPr>
          <a:xfrm>
            <a:off x="7456453" y="5914417"/>
            <a:ext cx="1740036" cy="666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hr-HR" sz="4000" dirty="0">
                <a:latin typeface="+mj-lt"/>
                <a:ea typeface="+mj-ea"/>
                <a:cs typeface="+mj-cs"/>
              </a:rPr>
              <a:t>plastika</a:t>
            </a:r>
          </a:p>
        </p:txBody>
      </p:sp>
    </p:spTree>
    <p:extLst>
      <p:ext uri="{BB962C8B-B14F-4D97-AF65-F5344CB8AC3E}">
        <p14:creationId xmlns:p14="http://schemas.microsoft.com/office/powerpoint/2010/main" val="122507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8" y="324507"/>
            <a:ext cx="113570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Konstrukcijski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materijali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dirty="0" err="1">
                <a:latin typeface="+mn-lt"/>
              </a:rPr>
              <a:t>koriste</a:t>
            </a:r>
            <a:r>
              <a:rPr lang="en-US" dirty="0">
                <a:latin typeface="+mn-lt"/>
              </a:rPr>
              <a:t> se za </a:t>
            </a:r>
            <a:r>
              <a:rPr lang="en-US" dirty="0" err="1">
                <a:latin typeface="+mn-lt"/>
              </a:rPr>
              <a:t>izradu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temelja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stupova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greda</a:t>
            </a:r>
            <a:r>
              <a:rPr lang="en-US" dirty="0">
                <a:latin typeface="+mn-lt"/>
              </a:rPr>
              <a:t>,</a:t>
            </a:r>
            <a:r>
              <a:rPr lang="hr-HR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nosača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krovišta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stubišta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drugih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konstrukcijskih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elemenata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u </a:t>
            </a:r>
            <a:r>
              <a:rPr lang="en-US" dirty="0" err="1">
                <a:latin typeface="+mn-lt"/>
              </a:rPr>
              <a:t>građevinarstvu</a:t>
            </a:r>
            <a:r>
              <a:rPr lang="en-US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73" y="2402957"/>
            <a:ext cx="6732376" cy="4079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5181" y="2036871"/>
            <a:ext cx="149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TEMELJI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5181" y="2617980"/>
            <a:ext cx="227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NOSIVI ZIDOVI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5181" y="3171978"/>
            <a:ext cx="1709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DIMNJACI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5181" y="3748836"/>
            <a:ext cx="2636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STUPOVI I GREDE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181" y="4325694"/>
            <a:ext cx="3273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NADVOJI (nadvratnici i</a:t>
            </a:r>
          </a:p>
          <a:p>
            <a:r>
              <a:rPr lang="hr-HR" sz="2400" dirty="0"/>
              <a:t>natprozornici)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5181" y="5156691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MEĐUKATNA KONSTRUKCIJA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2455" y="5663380"/>
            <a:ext cx="168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KROVIŠTE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7512455" y="6240238"/>
            <a:ext cx="1643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STUBIŠTE</a:t>
            </a:r>
          </a:p>
        </p:txBody>
      </p:sp>
    </p:spTree>
    <p:extLst>
      <p:ext uri="{BB962C8B-B14F-4D97-AF65-F5344CB8AC3E}">
        <p14:creationId xmlns:p14="http://schemas.microsoft.com/office/powerpoint/2010/main" val="13758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61" y="172620"/>
            <a:ext cx="10515600" cy="1325563"/>
          </a:xfrm>
        </p:spPr>
        <p:txBody>
          <a:bodyPr>
            <a:normAutofit/>
          </a:bodyPr>
          <a:lstStyle/>
          <a:p>
            <a:r>
              <a:rPr lang="hr-HR" sz="4500" b="1" dirty="0">
                <a:solidFill>
                  <a:srgbClr val="00B0F0"/>
                </a:solidFill>
                <a:latin typeface="+mn-lt"/>
              </a:rPr>
              <a:t>Drvo</a:t>
            </a:r>
            <a:r>
              <a:rPr lang="hr-HR" sz="4500" dirty="0">
                <a:latin typeface="+mn-lt"/>
              </a:rPr>
              <a:t> kao konstrukcijski materijal </a:t>
            </a:r>
            <a:endParaRPr lang="en-US" sz="45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561" y="5700679"/>
            <a:ext cx="2043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izrada kuća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700678"/>
            <a:ext cx="403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konstrukcijski elementi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7FE30-4BC7-4031-9AC1-4478F405C9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006354"/>
            <a:ext cx="5432087" cy="3660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58D7E-67C8-4761-89B0-B77F0FE98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63" y="1995520"/>
            <a:ext cx="5557738" cy="37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61" y="172620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+mn-lt"/>
              </a:rPr>
              <a:t>Kamen</a:t>
            </a:r>
            <a:r>
              <a:rPr lang="hr-HR" dirty="0">
                <a:latin typeface="+mn-lt"/>
              </a:rPr>
              <a:t> kao konstrukcijski materijal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61" y="5501207"/>
            <a:ext cx="37500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kažun – tradicionalno</a:t>
            </a:r>
          </a:p>
          <a:p>
            <a:r>
              <a:rPr lang="hr-HR" sz="3200" dirty="0"/>
              <a:t>sklonište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27905" y="5501207"/>
            <a:ext cx="4642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tradicionalna kamena kuća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9E645-E228-4ADD-9C77-78859D12A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57" y="1916350"/>
            <a:ext cx="5377288" cy="3584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850B55-29A9-4B8F-93E6-E05092CCD8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911586"/>
            <a:ext cx="4786161" cy="35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Široki zaslon</PresentationFormat>
  <Paragraphs>99</Paragraphs>
  <Slides>39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14</vt:i4>
      </vt:variant>
      <vt:variant>
        <vt:lpstr>Naslovi slajdova</vt:lpstr>
      </vt:variant>
      <vt:variant>
        <vt:i4>39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Tema sustava Office</vt:lpstr>
      <vt:lpstr>1_Tema sustava Office</vt:lpstr>
      <vt:lpstr>2_Tema sustava Office</vt:lpstr>
      <vt:lpstr>3_Tema sustava Office</vt:lpstr>
      <vt:lpstr>4_Tema sustava Office</vt:lpstr>
      <vt:lpstr>5_Tema sustava Office</vt:lpstr>
      <vt:lpstr>6_Tema sustava Office</vt:lpstr>
      <vt:lpstr>7_Tema sustava Office</vt:lpstr>
      <vt:lpstr>8_Tema sustava Office</vt:lpstr>
      <vt:lpstr>9_Tema sustava Office</vt:lpstr>
      <vt:lpstr>10_Tema sustava Office</vt:lpstr>
      <vt:lpstr>11_Tema sustava Office</vt:lpstr>
      <vt:lpstr>12_Tema sustava Office</vt:lpstr>
      <vt:lpstr>Koji su materijali prikazani na slikama? Koji se od njih mogu koristiti u građevinarstvu?</vt:lpstr>
      <vt:lpstr>MATERIJALI U GRAĐEVINARSTVU</vt:lpstr>
      <vt:lpstr>Materijali u graditeljstvu</vt:lpstr>
      <vt:lpstr>Građevinskim materijalima nazivamo sve one materijale kojima se koristimo za izgradnju građevinskih objekata.</vt:lpstr>
      <vt:lpstr>Analiziraj prirodne materijale od kojih su građene prve nastambe.</vt:lpstr>
      <vt:lpstr>Umjetni materijali</vt:lpstr>
      <vt:lpstr>Konstrukcijski materijali koriste se za izradu temelja, stupova, greda, nosača, krovišta, stubišta i drugih konstrukcijskih elemenata u građevinarstvu.</vt:lpstr>
      <vt:lpstr>Drvo kao konstrukcijski materijal </vt:lpstr>
      <vt:lpstr>Kamen kao konstrukcijski materijal </vt:lpstr>
      <vt:lpstr>Kamen kao konstrukcijski materijal </vt:lpstr>
      <vt:lpstr>Opeka kao konstrukcijski materijal </vt:lpstr>
      <vt:lpstr>PowerPoint prezentacija</vt:lpstr>
      <vt:lpstr>Konstrukcijski materijali</vt:lpstr>
      <vt:lpstr>Beton kao konstrukcijski materijal </vt:lpstr>
      <vt:lpstr>Armirani beton kao konstrukcijski materijal </vt:lpstr>
      <vt:lpstr>PowerPoint prezentacija</vt:lpstr>
      <vt:lpstr>PowerPoint prezentacija</vt:lpstr>
      <vt:lpstr>PowerPoint prezentacija</vt:lpstr>
      <vt:lpstr>Čelik kao konstrukcijski materijal </vt:lpstr>
      <vt:lpstr>Vezivni materijali povezuju iste ili različite materijale i elemente u kompaktne cjeline.</vt:lpstr>
      <vt:lpstr>PowerPoint prezentacija</vt:lpstr>
      <vt:lpstr>Cement kao vezivni materijal </vt:lpstr>
      <vt:lpstr>PowerPoint prezentacija</vt:lpstr>
      <vt:lpstr>Vapno kao vezivni materijal </vt:lpstr>
      <vt:lpstr>PowerPoint prezentacija</vt:lpstr>
      <vt:lpstr>Gips (sadra) kao vezivni materijal </vt:lpstr>
      <vt:lpstr>PowerPoint prezentacija</vt:lpstr>
      <vt:lpstr>PowerPoint prezentacija</vt:lpstr>
      <vt:lpstr>Izolacijski materijali</vt:lpstr>
      <vt:lpstr>Izolacijski materijali štite (odvajaju) konstrukcijski element, cijelu građevinu i korisnike građevine od utjecaja:  - vode (hidroizolacija) - buke (zvučna izolacija) - topline (termoizolacija).</vt:lpstr>
      <vt:lpstr>Hidroizolacijski materijali</vt:lpstr>
      <vt:lpstr>Termoizolacijski materijali</vt:lpstr>
      <vt:lpstr>Zvučna izolacija</vt:lpstr>
      <vt:lpstr>Materijali za oblaganje</vt:lpstr>
      <vt:lpstr>Materijali za oblaganje poboljšavaju izolacijska svojstva i estetski izgled zidova, podova i stropova.  Služe i za zaštitu ugrađenih materijala i čitavih objekata. </vt:lpstr>
      <vt:lpstr>PowerPoint prezentacija</vt:lpstr>
      <vt:lpstr>PowerPoint prezentacija</vt:lpstr>
      <vt:lpstr>Leonardov most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2020-10-02T12:20:00Z</dcterms:created>
  <dcterms:modified xsi:type="dcterms:W3CDTF">2021-01-27T11:22:26Z</dcterms:modified>
</cp:coreProperties>
</file>