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7E1B8-E22B-452E-B965-1E582E659F86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AEA7-0F91-41F5-A8DB-4F7E265389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140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3316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CC0400-D363-4B47-9B25-BE8C24F65AFE}" type="slidenum">
              <a:rPr kumimoji="0" lang="hr-HR" altLang="sr-Latn-R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r-HR" altLang="sr-Latn-R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33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000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970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959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535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770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380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948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885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52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02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820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FEEB5-5C98-4B74-B3FD-5B8AB0C591BA}" type="datetimeFigureOut">
              <a:rPr lang="hr-HR" smtClean="0"/>
              <a:t>18.1.2021.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CFD99-822E-4DA6-B352-C6F0DDEC74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98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Kotiranje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477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2359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Kotiranje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3269" y="1310618"/>
            <a:ext cx="11645462" cy="3566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 smtClean="0"/>
              <a:t>Kotiranje je normirani postupak </a:t>
            </a:r>
            <a:r>
              <a:rPr lang="hr-HR" sz="3600" dirty="0" smtClean="0">
                <a:solidFill>
                  <a:srgbClr val="FF0000"/>
                </a:solidFill>
              </a:rPr>
              <a:t>označavanja mjera </a:t>
            </a:r>
            <a:r>
              <a:rPr lang="hr-HR" sz="3600" dirty="0" smtClean="0"/>
              <a:t>na tehničkom crtežu. Izvodi se crtanjem glavnih </a:t>
            </a:r>
            <a:r>
              <a:rPr lang="hr-HR" sz="3600" dirty="0" err="1" smtClean="0"/>
              <a:t>kotnih</a:t>
            </a:r>
            <a:r>
              <a:rPr lang="hr-HR" sz="3600" dirty="0" smtClean="0"/>
              <a:t> crta ili mjernica, pomoćnih </a:t>
            </a:r>
            <a:r>
              <a:rPr lang="hr-HR" sz="3600" dirty="0" err="1" smtClean="0"/>
              <a:t>kotnih</a:t>
            </a:r>
            <a:r>
              <a:rPr lang="hr-HR" sz="3600" dirty="0" smtClean="0"/>
              <a:t> ili mjernih crta te upisivanjem </a:t>
            </a:r>
            <a:r>
              <a:rPr lang="hr-HR" sz="3600" dirty="0" err="1" smtClean="0"/>
              <a:t>kotnih</a:t>
            </a:r>
            <a:r>
              <a:rPr lang="hr-HR" sz="3600" dirty="0" smtClean="0"/>
              <a:t> brojeva.</a:t>
            </a:r>
          </a:p>
          <a:p>
            <a:pPr marL="0" indent="0">
              <a:buNone/>
            </a:pPr>
            <a:r>
              <a:rPr lang="hr-HR" sz="3600" dirty="0"/>
              <a:t>G</a:t>
            </a:r>
            <a:r>
              <a:rPr lang="hr-HR" sz="3600" dirty="0" smtClean="0"/>
              <a:t>lavne </a:t>
            </a:r>
            <a:r>
              <a:rPr lang="hr-HR" sz="3600" dirty="0" err="1" smtClean="0"/>
              <a:t>kotne</a:t>
            </a:r>
            <a:r>
              <a:rPr lang="hr-HR" sz="3600" dirty="0" smtClean="0"/>
              <a:t> crte ili mjernice i pomoćne </a:t>
            </a:r>
            <a:r>
              <a:rPr lang="hr-HR" sz="3600" dirty="0" err="1" smtClean="0"/>
              <a:t>kotne</a:t>
            </a:r>
            <a:r>
              <a:rPr lang="hr-HR" sz="3600" dirty="0" smtClean="0"/>
              <a:t> ili mjerne crte crtamo </a:t>
            </a:r>
            <a:r>
              <a:rPr lang="hr-HR" sz="3600" dirty="0" smtClean="0">
                <a:solidFill>
                  <a:srgbClr val="FF0000"/>
                </a:solidFill>
              </a:rPr>
              <a:t>neprekidnom uskom crtom</a:t>
            </a:r>
            <a:r>
              <a:rPr lang="hr-HR" sz="3600" dirty="0" smtClean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81673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94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1" y="-479"/>
            <a:ext cx="12193702" cy="685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6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80" y="1229711"/>
            <a:ext cx="10856521" cy="470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4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ctrTitle" idx="4294967295"/>
          </p:nvPr>
        </p:nvSpPr>
        <p:spPr>
          <a:xfrm>
            <a:off x="0" y="49363"/>
            <a:ext cx="6591300" cy="96678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hr-HR" altLang="sr-Latn-RS" sz="2800" dirty="0" smtClean="0"/>
              <a:t>Primjer 1.</a:t>
            </a:r>
            <a:br>
              <a:rPr lang="hr-HR" altLang="sr-Latn-RS" sz="2800" dirty="0" smtClean="0"/>
            </a:br>
            <a:r>
              <a:rPr lang="hr-HR" altLang="sr-Latn-RS" sz="2800" dirty="0" smtClean="0"/>
              <a:t>Postupak crtanja i kotiranja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4294967295"/>
          </p:nvPr>
        </p:nvSpPr>
        <p:spPr>
          <a:xfrm>
            <a:off x="6495930" y="1012797"/>
            <a:ext cx="5696070" cy="5621085"/>
          </a:xfrm>
        </p:spPr>
        <p:txBody>
          <a:bodyPr rtlCol="0">
            <a:noAutofit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/>
              <a:t>Nacrtajte </a:t>
            </a:r>
            <a:r>
              <a:rPr lang="hr-HR" sz="1700" dirty="0" smtClean="0"/>
              <a:t>pomoćne </a:t>
            </a:r>
            <a:r>
              <a:rPr lang="hr-HR" sz="1700" dirty="0" err="1" smtClean="0"/>
              <a:t>kotne</a:t>
            </a:r>
            <a:r>
              <a:rPr lang="hr-HR" sz="1700" dirty="0" smtClean="0"/>
              <a:t> crte (8mm-12mm)</a:t>
            </a:r>
            <a:endParaRPr lang="hr-HR" sz="1700" dirty="0"/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Nacrtate glavne </a:t>
            </a:r>
            <a:r>
              <a:rPr lang="hr-HR" sz="1700" dirty="0" err="1" smtClean="0"/>
              <a:t>kotne</a:t>
            </a:r>
            <a:r>
              <a:rPr lang="hr-HR" sz="1700" dirty="0" smtClean="0"/>
              <a:t> crte (usporedne s bridom)</a:t>
            </a:r>
            <a:endParaRPr lang="hr-HR" sz="1700" dirty="0"/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Glavne </a:t>
            </a:r>
            <a:r>
              <a:rPr lang="hr-HR" sz="1700" dirty="0" err="1" smtClean="0"/>
              <a:t>kotne</a:t>
            </a:r>
            <a:r>
              <a:rPr lang="hr-HR" sz="1700" dirty="0" smtClean="0"/>
              <a:t> crte završavaju strelicama 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Strelice znače da su mjere u milimetrima da su mjere u milimetrima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Pokraj </a:t>
            </a:r>
            <a:r>
              <a:rPr lang="hr-HR" sz="1700" dirty="0" err="1" smtClean="0"/>
              <a:t>kotnog</a:t>
            </a:r>
            <a:r>
              <a:rPr lang="hr-HR" sz="1700" dirty="0" smtClean="0"/>
              <a:t> broja </a:t>
            </a:r>
            <a:r>
              <a:rPr lang="hr-HR" sz="1700" b="1" dirty="0" smtClean="0"/>
              <a:t>NE UPISUJE </a:t>
            </a:r>
            <a:r>
              <a:rPr lang="hr-HR" sz="1700" dirty="0" smtClean="0"/>
              <a:t>se mjerna jedinica</a:t>
            </a:r>
            <a:endParaRPr lang="hr-HR" sz="1700" dirty="0"/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Glavna </a:t>
            </a:r>
            <a:r>
              <a:rPr lang="hr-HR" sz="1700" dirty="0" err="1" smtClean="0"/>
              <a:t>kotna</a:t>
            </a:r>
            <a:r>
              <a:rPr lang="hr-HR" sz="1700" dirty="0" smtClean="0"/>
              <a:t> crta udaljena je od brida predmeta 6mm – 10mm</a:t>
            </a:r>
            <a:endParaRPr lang="hr-HR" sz="1700" dirty="0"/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smtClean="0"/>
              <a:t>Bitno je da pomoćne </a:t>
            </a:r>
            <a:r>
              <a:rPr lang="hr-HR" sz="1700" dirty="0" err="1" smtClean="0"/>
              <a:t>kotne</a:t>
            </a:r>
            <a:r>
              <a:rPr lang="hr-HR" sz="1700" dirty="0" smtClean="0"/>
              <a:t> crte izviruju iznad glavne oko 2mm</a:t>
            </a:r>
            <a:r>
              <a:rPr lang="pl-PL" sz="1700" dirty="0" smtClean="0"/>
              <a:t> </a:t>
            </a:r>
            <a:endParaRPr lang="hr-HR" sz="1700" dirty="0"/>
          </a:p>
          <a:p>
            <a:pPr marL="342900" indent="-342900" algn="l" eaLnBrk="1" fontAlgn="auto" hangingPunct="1"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hr-HR" sz="1700" dirty="0" err="1" smtClean="0"/>
              <a:t>Kotni</a:t>
            </a:r>
            <a:r>
              <a:rPr lang="hr-HR" sz="1700" dirty="0" smtClean="0"/>
              <a:t> broj se upisuje</a:t>
            </a:r>
          </a:p>
          <a:p>
            <a:pPr marL="0" indent="0" algn="l" eaLnBrk="1" fontAlgn="auto" hangingPunct="1">
              <a:spcAft>
                <a:spcPts val="0"/>
              </a:spcAft>
              <a:buNone/>
              <a:defRPr/>
            </a:pPr>
            <a:r>
              <a:rPr lang="hr-HR" sz="1700" dirty="0"/>
              <a:t> </a:t>
            </a:r>
            <a:r>
              <a:rPr lang="hr-HR" sz="1700" dirty="0" smtClean="0"/>
              <a:t>                  - </a:t>
            </a:r>
            <a:r>
              <a:rPr lang="hr-HR" sz="1700" b="1" dirty="0" smtClean="0"/>
              <a:t>iznad i/ili lijevo od glavne </a:t>
            </a:r>
            <a:r>
              <a:rPr lang="hr-HR" sz="1700" b="1" dirty="0" err="1" smtClean="0"/>
              <a:t>kotne</a:t>
            </a:r>
            <a:r>
              <a:rPr lang="hr-HR" sz="1700" b="1" dirty="0" smtClean="0"/>
              <a:t> crte</a:t>
            </a:r>
            <a:endParaRPr lang="hr-HR" sz="1700" dirty="0" smtClean="0"/>
          </a:p>
          <a:p>
            <a:pPr marL="0" indent="0" algn="l" eaLnBrk="1" fontAlgn="auto" hangingPunct="1">
              <a:spcAft>
                <a:spcPts val="0"/>
              </a:spcAft>
              <a:buNone/>
              <a:defRPr/>
            </a:pPr>
            <a:r>
              <a:rPr lang="hr-HR" sz="1700" dirty="0"/>
              <a:t> </a:t>
            </a:r>
            <a:r>
              <a:rPr lang="hr-HR" sz="1700" dirty="0" smtClean="0"/>
              <a:t>                  - po sredini glavne </a:t>
            </a:r>
            <a:r>
              <a:rPr lang="hr-HR" sz="1700" dirty="0" err="1" smtClean="0"/>
              <a:t>kotne</a:t>
            </a:r>
            <a:r>
              <a:rPr lang="hr-HR" sz="1700" dirty="0" smtClean="0"/>
              <a:t> crte (ako je moguće)</a:t>
            </a:r>
          </a:p>
          <a:p>
            <a:pPr marL="0" indent="0" algn="l" eaLnBrk="1" fontAlgn="auto" hangingPunct="1">
              <a:spcAft>
                <a:spcPts val="0"/>
              </a:spcAft>
              <a:buNone/>
              <a:defRPr/>
            </a:pPr>
            <a:r>
              <a:rPr lang="hr-HR" sz="1700" dirty="0"/>
              <a:t> </a:t>
            </a:r>
            <a:r>
              <a:rPr lang="hr-HR" sz="1700" dirty="0" smtClean="0"/>
              <a:t>                   - tako da ne dodiruje glavnu ili pomoćnu </a:t>
            </a:r>
            <a:r>
              <a:rPr lang="hr-HR" sz="1700" dirty="0" err="1" smtClean="0"/>
              <a:t>kotnu</a:t>
            </a:r>
            <a:r>
              <a:rPr lang="hr-HR" sz="1700" dirty="0" smtClean="0"/>
              <a:t> crtu                                                                     </a:t>
            </a:r>
            <a:r>
              <a:rPr lang="hr-HR" sz="1700" dirty="0" smtClean="0">
                <a:solidFill>
                  <a:schemeClr val="bg1"/>
                </a:solidFill>
              </a:rPr>
              <a:t>i</a:t>
            </a:r>
            <a:r>
              <a:rPr lang="hr-HR" sz="1700" dirty="0" smtClean="0"/>
              <a:t>                        ili brid predmeta</a:t>
            </a:r>
          </a:p>
          <a:p>
            <a:pPr marL="0" indent="0" algn="l" eaLnBrk="1" fontAlgn="auto" hangingPunct="1">
              <a:spcAft>
                <a:spcPts val="0"/>
              </a:spcAft>
              <a:buNone/>
              <a:defRPr/>
            </a:pPr>
            <a:r>
              <a:rPr lang="hr-HR" sz="1700" dirty="0"/>
              <a:t>9</a:t>
            </a:r>
            <a:r>
              <a:rPr lang="hr-HR" sz="1700" dirty="0" smtClean="0"/>
              <a:t>. Glavna </a:t>
            </a:r>
            <a:r>
              <a:rPr lang="hr-HR" sz="1700" dirty="0" err="1" smtClean="0"/>
              <a:t>kotna</a:t>
            </a:r>
            <a:r>
              <a:rPr lang="hr-HR" sz="1700" dirty="0" smtClean="0"/>
              <a:t> crta strelicom dodiruje pomoćnu </a:t>
            </a:r>
            <a:r>
              <a:rPr lang="hr-HR" sz="1700" dirty="0" err="1" smtClean="0"/>
              <a:t>kotnu</a:t>
            </a:r>
            <a:r>
              <a:rPr lang="hr-HR" sz="1700" dirty="0" smtClean="0"/>
              <a:t> crtu</a:t>
            </a:r>
            <a:endParaRPr lang="hr-HR" sz="1700" dirty="0"/>
          </a:p>
          <a:p>
            <a:pPr marL="0" indent="0" algn="l" eaLnBrk="1" fontAlgn="auto" hangingPunct="1">
              <a:spcAft>
                <a:spcPts val="0"/>
              </a:spcAft>
              <a:buNone/>
              <a:defRPr/>
            </a:pPr>
            <a:r>
              <a:rPr lang="hr-HR" sz="1700" dirty="0" smtClean="0"/>
              <a:t>10. </a:t>
            </a:r>
            <a:r>
              <a:rPr lang="hr-HR" sz="1700" b="1" dirty="0" smtClean="0"/>
              <a:t>Kotiranje se izvodi uskim crtama</a:t>
            </a:r>
            <a:endParaRPr lang="hr-HR" sz="1700" dirty="0"/>
          </a:p>
        </p:txBody>
      </p:sp>
      <p:cxnSp>
        <p:nvCxnSpPr>
          <p:cNvPr id="5" name="Ravni poveznik 4"/>
          <p:cNvCxnSpPr/>
          <p:nvPr/>
        </p:nvCxnSpPr>
        <p:spPr>
          <a:xfrm>
            <a:off x="1460326" y="2435976"/>
            <a:ext cx="370840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1460326" y="2499477"/>
            <a:ext cx="0" cy="252253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1452388" y="45965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>
            <a:off x="1460326" y="4525126"/>
            <a:ext cx="374726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>
            <a:off x="4594051" y="2435976"/>
            <a:ext cx="0" cy="26654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>
            <a:off x="1452389" y="4956926"/>
            <a:ext cx="3141663" cy="0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ni poveznik 42"/>
          <p:cNvCxnSpPr/>
          <p:nvPr/>
        </p:nvCxnSpPr>
        <p:spPr>
          <a:xfrm>
            <a:off x="5096597" y="2435976"/>
            <a:ext cx="39901" cy="2089150"/>
          </a:xfrm>
          <a:prstGeom prst="line">
            <a:avLst/>
          </a:prstGeom>
          <a:ln w="9525">
            <a:solidFill>
              <a:schemeClr val="tx1"/>
            </a:solidFill>
            <a:miter lim="800000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niOkvir 56"/>
          <p:cNvSpPr txBox="1">
            <a:spLocks noChangeArrowheads="1"/>
          </p:cNvSpPr>
          <p:nvPr/>
        </p:nvSpPr>
        <p:spPr bwMode="auto">
          <a:xfrm>
            <a:off x="2846214" y="4744202"/>
            <a:ext cx="3603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sr-Latn-RS" sz="120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58" name="TekstniOkvir 57"/>
          <p:cNvSpPr txBox="1">
            <a:spLocks noChangeArrowheads="1"/>
          </p:cNvSpPr>
          <p:nvPr/>
        </p:nvSpPr>
        <p:spPr bwMode="auto">
          <a:xfrm rot="16200000">
            <a:off x="4844083" y="3378158"/>
            <a:ext cx="3603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sr-Latn-RS" sz="1200">
                <a:solidFill>
                  <a:prstClr val="black"/>
                </a:solidFill>
              </a:rPr>
              <a:t>60</a:t>
            </a:r>
          </a:p>
        </p:txBody>
      </p:sp>
      <p:cxnSp>
        <p:nvCxnSpPr>
          <p:cNvPr id="60" name="Ravni poveznik 59"/>
          <p:cNvCxnSpPr/>
          <p:nvPr/>
        </p:nvCxnSpPr>
        <p:spPr>
          <a:xfrm>
            <a:off x="1460326" y="2435976"/>
            <a:ext cx="314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vni poveznik 61"/>
          <p:cNvCxnSpPr/>
          <p:nvPr/>
        </p:nvCxnSpPr>
        <p:spPr>
          <a:xfrm>
            <a:off x="1439688" y="4525126"/>
            <a:ext cx="31416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vni poveznik 63"/>
          <p:cNvCxnSpPr/>
          <p:nvPr/>
        </p:nvCxnSpPr>
        <p:spPr>
          <a:xfrm flipV="1">
            <a:off x="4581351" y="2435976"/>
            <a:ext cx="0" cy="20891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vni poveznik 65"/>
          <p:cNvCxnSpPr/>
          <p:nvPr/>
        </p:nvCxnSpPr>
        <p:spPr>
          <a:xfrm flipV="1">
            <a:off x="1460326" y="2435976"/>
            <a:ext cx="0" cy="20891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niOkvir 66"/>
          <p:cNvSpPr txBox="1">
            <a:spLocks noChangeArrowheads="1"/>
          </p:cNvSpPr>
          <p:nvPr/>
        </p:nvSpPr>
        <p:spPr bwMode="auto">
          <a:xfrm>
            <a:off x="4160664" y="5163302"/>
            <a:ext cx="576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altLang="sr-Latn-RS" sz="1200">
                <a:solidFill>
                  <a:prstClr val="black"/>
                </a:solidFill>
              </a:rPr>
              <a:t>M 1:1</a:t>
            </a:r>
          </a:p>
        </p:txBody>
      </p:sp>
      <p:cxnSp>
        <p:nvCxnSpPr>
          <p:cNvPr id="7" name="Ravni poveznik sa strelicom 6"/>
          <p:cNvCxnSpPr/>
          <p:nvPr/>
        </p:nvCxnSpPr>
        <p:spPr>
          <a:xfrm flipV="1">
            <a:off x="10537371" y="1898469"/>
            <a:ext cx="1045029" cy="8708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17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2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262743" y="992777"/>
            <a:ext cx="2830286" cy="1384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530" y="992777"/>
            <a:ext cx="2859272" cy="141439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152" y="4184842"/>
            <a:ext cx="2859272" cy="141439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530" y="4212770"/>
            <a:ext cx="2859272" cy="1414395"/>
          </a:xfrm>
          <a:prstGeom prst="rect">
            <a:avLst/>
          </a:prstGeom>
        </p:spPr>
      </p:pic>
      <p:cxnSp>
        <p:nvCxnSpPr>
          <p:cNvPr id="7" name="Ravni poveznik 6"/>
          <p:cNvCxnSpPr/>
          <p:nvPr/>
        </p:nvCxnSpPr>
        <p:spPr>
          <a:xfrm>
            <a:off x="1262743" y="2377440"/>
            <a:ext cx="0" cy="470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4093029" y="2299063"/>
            <a:ext cx="0" cy="548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>
            <a:off x="1262743" y="2725783"/>
            <a:ext cx="2830286" cy="870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4093029" y="2377440"/>
            <a:ext cx="478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4093029" y="992777"/>
            <a:ext cx="4963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vni poveznik sa strelicom 16"/>
          <p:cNvCxnSpPr/>
          <p:nvPr/>
        </p:nvCxnSpPr>
        <p:spPr>
          <a:xfrm flipV="1">
            <a:off x="4476206" y="992777"/>
            <a:ext cx="0" cy="1384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V="1">
            <a:off x="6155530" y="600891"/>
            <a:ext cx="0" cy="39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flipV="1">
            <a:off x="8998815" y="618309"/>
            <a:ext cx="0" cy="374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avni poveznik sa strelicom 22"/>
          <p:cNvCxnSpPr/>
          <p:nvPr/>
        </p:nvCxnSpPr>
        <p:spPr>
          <a:xfrm>
            <a:off x="6155530" y="696686"/>
            <a:ext cx="2859272" cy="870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Pravokutnik 5"/>
          <p:cNvSpPr/>
          <p:nvPr/>
        </p:nvSpPr>
        <p:spPr>
          <a:xfrm>
            <a:off x="2346960" y="2286000"/>
            <a:ext cx="661851" cy="531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50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4912" y="248146"/>
            <a:ext cx="664522" cy="548688"/>
          </a:xfrm>
          <a:prstGeom prst="rect">
            <a:avLst/>
          </a:prstGeom>
        </p:spPr>
      </p:pic>
      <p:cxnSp>
        <p:nvCxnSpPr>
          <p:cNvPr id="12" name="Ravni poveznik 11"/>
          <p:cNvCxnSpPr/>
          <p:nvPr/>
        </p:nvCxnSpPr>
        <p:spPr>
          <a:xfrm flipH="1">
            <a:off x="5660571" y="2377440"/>
            <a:ext cx="4949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 flipH="1">
            <a:off x="5651863" y="992777"/>
            <a:ext cx="5036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avni poveznik sa strelicom 19"/>
          <p:cNvCxnSpPr/>
          <p:nvPr/>
        </p:nvCxnSpPr>
        <p:spPr>
          <a:xfrm>
            <a:off x="5765074" y="992777"/>
            <a:ext cx="8709" cy="138466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Pravokutnik 24"/>
          <p:cNvSpPr/>
          <p:nvPr/>
        </p:nvSpPr>
        <p:spPr>
          <a:xfrm rot="16200000">
            <a:off x="4001588" y="1506584"/>
            <a:ext cx="661851" cy="531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3</a:t>
            </a:r>
            <a:r>
              <a:rPr lang="hr-HR" dirty="0" smtClean="0">
                <a:solidFill>
                  <a:schemeClr val="tx1"/>
                </a:solidFill>
              </a:rPr>
              <a:t>0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26" name="Slika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2498" y="1395523"/>
            <a:ext cx="548688" cy="664522"/>
          </a:xfrm>
          <a:prstGeom prst="rect">
            <a:avLst/>
          </a:prstGeom>
        </p:spPr>
      </p:pic>
      <p:sp>
        <p:nvSpPr>
          <p:cNvPr id="27" name="Pravokutnik 26"/>
          <p:cNvSpPr/>
          <p:nvPr/>
        </p:nvSpPr>
        <p:spPr>
          <a:xfrm>
            <a:off x="2346960" y="378727"/>
            <a:ext cx="792480" cy="457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00B050"/>
                </a:solidFill>
              </a:rPr>
              <a:t>DA</a:t>
            </a:r>
            <a:endParaRPr lang="hr-HR" dirty="0">
              <a:solidFill>
                <a:srgbClr val="00B050"/>
              </a:solidFill>
            </a:endParaRPr>
          </a:p>
        </p:txBody>
      </p:sp>
      <p:pic>
        <p:nvPicPr>
          <p:cNvPr id="28" name="Slika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9331" y="883415"/>
            <a:ext cx="804742" cy="512108"/>
          </a:xfrm>
          <a:prstGeom prst="rect">
            <a:avLst/>
          </a:prstGeom>
        </p:spPr>
      </p:pic>
      <p:cxnSp>
        <p:nvCxnSpPr>
          <p:cNvPr id="30" name="Ravni poveznik 29"/>
          <p:cNvCxnSpPr/>
          <p:nvPr/>
        </p:nvCxnSpPr>
        <p:spPr>
          <a:xfrm>
            <a:off x="1505152" y="5599237"/>
            <a:ext cx="0" cy="496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>
            <a:off x="4341223" y="5555694"/>
            <a:ext cx="13063" cy="5403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avni poveznik sa strelicom 34"/>
          <p:cNvCxnSpPr/>
          <p:nvPr/>
        </p:nvCxnSpPr>
        <p:spPr>
          <a:xfrm>
            <a:off x="1498622" y="6096000"/>
            <a:ext cx="2865802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Ravni poveznik 36"/>
          <p:cNvCxnSpPr/>
          <p:nvPr/>
        </p:nvCxnSpPr>
        <p:spPr>
          <a:xfrm flipH="1">
            <a:off x="984069" y="4184842"/>
            <a:ext cx="5210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 flipH="1">
            <a:off x="940526" y="5555694"/>
            <a:ext cx="5646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avni poveznik sa strelicom 40"/>
          <p:cNvCxnSpPr/>
          <p:nvPr/>
        </p:nvCxnSpPr>
        <p:spPr>
          <a:xfrm>
            <a:off x="1122690" y="4408713"/>
            <a:ext cx="0" cy="966652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Ravni poveznik 42"/>
          <p:cNvCxnSpPr/>
          <p:nvPr/>
        </p:nvCxnSpPr>
        <p:spPr>
          <a:xfrm flipH="1" flipV="1">
            <a:off x="1498622" y="3683726"/>
            <a:ext cx="6530" cy="5011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avni poveznik 44"/>
          <p:cNvCxnSpPr/>
          <p:nvPr/>
        </p:nvCxnSpPr>
        <p:spPr>
          <a:xfrm flipH="1" flipV="1">
            <a:off x="4332513" y="3631474"/>
            <a:ext cx="8710" cy="553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avni poveznik sa strelicom 46"/>
          <p:cNvCxnSpPr/>
          <p:nvPr/>
        </p:nvCxnSpPr>
        <p:spPr>
          <a:xfrm>
            <a:off x="1511682" y="3748293"/>
            <a:ext cx="2829541" cy="211743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Ravni poveznik 48"/>
          <p:cNvCxnSpPr/>
          <p:nvPr/>
        </p:nvCxnSpPr>
        <p:spPr>
          <a:xfrm flipV="1">
            <a:off x="4354286" y="4066903"/>
            <a:ext cx="609600" cy="1484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Ravni poveznik 50"/>
          <p:cNvCxnSpPr/>
          <p:nvPr/>
        </p:nvCxnSpPr>
        <p:spPr>
          <a:xfrm flipV="1">
            <a:off x="4354286" y="5375365"/>
            <a:ext cx="609600" cy="1803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Ravni poveznik sa strelicom 53"/>
          <p:cNvCxnSpPr/>
          <p:nvPr/>
        </p:nvCxnSpPr>
        <p:spPr>
          <a:xfrm flipH="1">
            <a:off x="4746885" y="4141112"/>
            <a:ext cx="7995" cy="132441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Pravokutnik 35"/>
          <p:cNvSpPr/>
          <p:nvPr/>
        </p:nvSpPr>
        <p:spPr>
          <a:xfrm>
            <a:off x="2517485" y="4574696"/>
            <a:ext cx="792480" cy="457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NE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14" name="Ravni poveznik 13"/>
          <p:cNvCxnSpPr/>
          <p:nvPr/>
        </p:nvCxnSpPr>
        <p:spPr>
          <a:xfrm flipV="1">
            <a:off x="6155529" y="3748293"/>
            <a:ext cx="0" cy="4670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flipV="1">
            <a:off x="8998815" y="3683726"/>
            <a:ext cx="0" cy="5315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vni poveznik sa strelicom 28"/>
          <p:cNvCxnSpPr/>
          <p:nvPr/>
        </p:nvCxnSpPr>
        <p:spPr>
          <a:xfrm>
            <a:off x="6155529" y="3854164"/>
            <a:ext cx="28432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>
            <a:off x="9014802" y="4215322"/>
            <a:ext cx="529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>
            <a:off x="8998815" y="5599237"/>
            <a:ext cx="5631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avni poveznik sa strelicom 41"/>
          <p:cNvCxnSpPr/>
          <p:nvPr/>
        </p:nvCxnSpPr>
        <p:spPr>
          <a:xfrm>
            <a:off x="9422674" y="4215322"/>
            <a:ext cx="8709" cy="138391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>
            <a:off x="6167100" y="5630775"/>
            <a:ext cx="10138" cy="4336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avni poveznik 49"/>
          <p:cNvCxnSpPr/>
          <p:nvPr/>
        </p:nvCxnSpPr>
        <p:spPr>
          <a:xfrm>
            <a:off x="8998815" y="5566956"/>
            <a:ext cx="15987" cy="529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Ravni poveznik sa strelicom 52"/>
          <p:cNvCxnSpPr/>
          <p:nvPr/>
        </p:nvCxnSpPr>
        <p:spPr>
          <a:xfrm>
            <a:off x="6177238" y="5985770"/>
            <a:ext cx="2829570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flipH="1" flipV="1">
            <a:off x="5651863" y="5599237"/>
            <a:ext cx="5036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 flipH="1">
            <a:off x="5660571" y="4212770"/>
            <a:ext cx="50652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avni poveznik sa strelicom 43"/>
          <p:cNvCxnSpPr/>
          <p:nvPr/>
        </p:nvCxnSpPr>
        <p:spPr>
          <a:xfrm>
            <a:off x="5773783" y="4212770"/>
            <a:ext cx="0" cy="1386467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8" name="Slika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571" y="5711426"/>
            <a:ext cx="664522" cy="548688"/>
          </a:xfrm>
          <a:prstGeom prst="rect">
            <a:avLst/>
          </a:prstGeom>
        </p:spPr>
      </p:pic>
      <p:pic>
        <p:nvPicPr>
          <p:cNvPr id="52" name="Slika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891" y="3792559"/>
            <a:ext cx="664522" cy="548688"/>
          </a:xfrm>
          <a:prstGeom prst="rect">
            <a:avLst/>
          </a:prstGeom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1572" y="4567766"/>
            <a:ext cx="548688" cy="664522"/>
          </a:xfrm>
          <a:prstGeom prst="rect">
            <a:avLst/>
          </a:prstGeom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5119" y="4615515"/>
            <a:ext cx="548688" cy="664522"/>
          </a:xfrm>
          <a:prstGeom prst="rect">
            <a:avLst/>
          </a:prstGeom>
        </p:spPr>
      </p:pic>
      <p:sp>
        <p:nvSpPr>
          <p:cNvPr id="57" name="Pravokutnik 56"/>
          <p:cNvSpPr/>
          <p:nvPr/>
        </p:nvSpPr>
        <p:spPr>
          <a:xfrm>
            <a:off x="8935710" y="4682164"/>
            <a:ext cx="661851" cy="531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3</a:t>
            </a:r>
            <a:r>
              <a:rPr lang="hr-HR" dirty="0" smtClean="0">
                <a:solidFill>
                  <a:schemeClr val="tx1"/>
                </a:solidFill>
              </a:rPr>
              <a:t>0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8" name="Slika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132" y="5414048"/>
            <a:ext cx="664522" cy="548688"/>
          </a:xfrm>
          <a:prstGeom prst="rect">
            <a:avLst/>
          </a:prstGeom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2494" y="4682164"/>
            <a:ext cx="804742" cy="518205"/>
          </a:xfrm>
          <a:prstGeom prst="rect">
            <a:avLst/>
          </a:prstGeom>
        </p:spPr>
      </p:pic>
      <p:sp>
        <p:nvSpPr>
          <p:cNvPr id="60" name="Elipsa 59"/>
          <p:cNvSpPr/>
          <p:nvPr/>
        </p:nvSpPr>
        <p:spPr>
          <a:xfrm>
            <a:off x="8806205" y="3685523"/>
            <a:ext cx="385219" cy="3752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161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180</Words>
  <Application>Microsoft Office PowerPoint</Application>
  <PresentationFormat>Široki zaslon</PresentationFormat>
  <Paragraphs>27</Paragraphs>
  <Slides>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 2</vt:lpstr>
      <vt:lpstr>Tema sustava Office</vt:lpstr>
      <vt:lpstr>Kotiranje</vt:lpstr>
      <vt:lpstr>Kotiranje</vt:lpstr>
      <vt:lpstr>PowerPoint prezentacija</vt:lpstr>
      <vt:lpstr>PowerPoint prezentacija</vt:lpstr>
      <vt:lpstr>PowerPoint prezentacija</vt:lpstr>
      <vt:lpstr>Primjer 1. Postupak crtanja i kotiranja 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Kotiranje</dc:title>
  <dc:creator>Korisnik</dc:creator>
  <cp:lastModifiedBy>Korisnik</cp:lastModifiedBy>
  <cp:revision>8</cp:revision>
  <dcterms:created xsi:type="dcterms:W3CDTF">2021-01-17T19:15:15Z</dcterms:created>
  <dcterms:modified xsi:type="dcterms:W3CDTF">2021-01-18T09:40:46Z</dcterms:modified>
</cp:coreProperties>
</file>