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91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429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80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134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06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203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763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91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5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829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95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DD1F-6D12-4115-A604-2CA85515E0FF}" type="datetimeFigureOut">
              <a:rPr lang="hr-HR" smtClean="0"/>
              <a:t>18.1.2022.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D329-DCA7-438C-BDF2-00944BD44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13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Električne instalacije u kući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35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10491"/>
            <a:ext cx="10515600" cy="4966472"/>
          </a:xfrm>
        </p:spPr>
        <p:txBody>
          <a:bodyPr/>
          <a:lstStyle/>
          <a:p>
            <a:r>
              <a:rPr lang="hr-HR" dirty="0" smtClean="0"/>
              <a:t>Spajanje </a:t>
            </a:r>
            <a:r>
              <a:rPr lang="hr-HR" dirty="0" smtClean="0"/>
              <a:t>utičnice (spajamo između faze i nule)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083" y="2087472"/>
            <a:ext cx="2143125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06" y="2087473"/>
            <a:ext cx="2950932" cy="22797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992" y="2087472"/>
            <a:ext cx="3249844" cy="22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725783" y="2508069"/>
            <a:ext cx="2133600" cy="1863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2934789" y="2651760"/>
            <a:ext cx="1715588" cy="15762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3349749" y="3370216"/>
            <a:ext cx="121920" cy="13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0469" y="3363679"/>
            <a:ext cx="134124" cy="152413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3743811" y="2651760"/>
            <a:ext cx="87086" cy="239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811" y="3978054"/>
            <a:ext cx="97544" cy="249958"/>
          </a:xfrm>
          <a:prstGeom prst="rect">
            <a:avLst/>
          </a:prstGeom>
        </p:spPr>
      </p:pic>
      <p:sp>
        <p:nvSpPr>
          <p:cNvPr id="11" name="Valjak 10"/>
          <p:cNvSpPr/>
          <p:nvPr/>
        </p:nvSpPr>
        <p:spPr>
          <a:xfrm>
            <a:off x="7454537" y="2577737"/>
            <a:ext cx="435429" cy="1937657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Valjak 12"/>
          <p:cNvSpPr/>
          <p:nvPr/>
        </p:nvSpPr>
        <p:spPr>
          <a:xfrm>
            <a:off x="8682446" y="2577737"/>
            <a:ext cx="452846" cy="1928949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Valjak 13"/>
          <p:cNvSpPr/>
          <p:nvPr/>
        </p:nvSpPr>
        <p:spPr>
          <a:xfrm>
            <a:off x="9927773" y="2577737"/>
            <a:ext cx="470262" cy="2011680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10122909" y="2689562"/>
            <a:ext cx="79989" cy="18636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935" y="2662050"/>
            <a:ext cx="95100" cy="192736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414" y="2662049"/>
            <a:ext cx="94671" cy="1918660"/>
          </a:xfrm>
          <a:prstGeom prst="rect">
            <a:avLst/>
          </a:prstGeom>
        </p:spPr>
      </p:pic>
      <p:sp>
        <p:nvSpPr>
          <p:cNvPr id="18" name="Valjak 17"/>
          <p:cNvSpPr/>
          <p:nvPr/>
        </p:nvSpPr>
        <p:spPr>
          <a:xfrm>
            <a:off x="7580811" y="2172789"/>
            <a:ext cx="182880" cy="478971"/>
          </a:xfrm>
          <a:prstGeom prst="can">
            <a:avLst/>
          </a:prstGeom>
          <a:solidFill>
            <a:srgbClr val="DAAB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854" y="2172789"/>
            <a:ext cx="195089" cy="493819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889" y="2157941"/>
            <a:ext cx="195089" cy="493819"/>
          </a:xfrm>
          <a:prstGeom prst="rect">
            <a:avLst/>
          </a:prstGeom>
        </p:spPr>
      </p:pic>
      <p:sp>
        <p:nvSpPr>
          <p:cNvPr id="22" name="Valjak 21"/>
          <p:cNvSpPr/>
          <p:nvPr/>
        </p:nvSpPr>
        <p:spPr>
          <a:xfrm rot="5400000">
            <a:off x="2384871" y="2491194"/>
            <a:ext cx="112123" cy="1897379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Valjak 22"/>
          <p:cNvSpPr/>
          <p:nvPr/>
        </p:nvSpPr>
        <p:spPr>
          <a:xfrm rot="5400000">
            <a:off x="5062072" y="2486840"/>
            <a:ext cx="112123" cy="1897379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Valjak 23"/>
          <p:cNvSpPr/>
          <p:nvPr/>
        </p:nvSpPr>
        <p:spPr>
          <a:xfrm>
            <a:off x="3753405" y="4103033"/>
            <a:ext cx="67898" cy="2566846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6" name="Ravni poveznik 25"/>
          <p:cNvCxnSpPr>
            <a:stCxn id="24" idx="0"/>
            <a:endCxn id="24" idx="3"/>
          </p:cNvCxnSpPr>
          <p:nvPr/>
        </p:nvCxnSpPr>
        <p:spPr>
          <a:xfrm>
            <a:off x="3787354" y="4120008"/>
            <a:ext cx="0" cy="25498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avokutnik 26"/>
          <p:cNvSpPr/>
          <p:nvPr/>
        </p:nvSpPr>
        <p:spPr>
          <a:xfrm>
            <a:off x="1492243" y="1053737"/>
            <a:ext cx="3158134" cy="757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Spaja se između faze i nule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318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40526"/>
            <a:ext cx="10515600" cy="5236437"/>
          </a:xfrm>
        </p:spPr>
        <p:txBody>
          <a:bodyPr/>
          <a:lstStyle/>
          <a:p>
            <a:r>
              <a:rPr lang="hr-HR" dirty="0" smtClean="0"/>
              <a:t>Spajanje automatskog osigurača (spaja se u fazni vod)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88" y="1973716"/>
            <a:ext cx="2574526" cy="21454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1" y="3123790"/>
            <a:ext cx="2388735" cy="2388735"/>
          </a:xfrm>
          <a:prstGeom prst="rect">
            <a:avLst/>
          </a:prstGeom>
        </p:spPr>
      </p:pic>
      <p:sp>
        <p:nvSpPr>
          <p:cNvPr id="7" name="Prostoručno 6"/>
          <p:cNvSpPr/>
          <p:nvPr/>
        </p:nvSpPr>
        <p:spPr>
          <a:xfrm>
            <a:off x="6505303" y="2174557"/>
            <a:ext cx="1907178" cy="1576251"/>
          </a:xfrm>
          <a:custGeom>
            <a:avLst/>
            <a:gdLst>
              <a:gd name="connsiteX0" fmla="*/ 0 w 1907178"/>
              <a:gd name="connsiteY0" fmla="*/ 0 h 1576251"/>
              <a:gd name="connsiteX1" fmla="*/ 949235 w 1907178"/>
              <a:gd name="connsiteY1" fmla="*/ 278674 h 1576251"/>
              <a:gd name="connsiteX2" fmla="*/ 1367246 w 1907178"/>
              <a:gd name="connsiteY2" fmla="*/ 1210491 h 1576251"/>
              <a:gd name="connsiteX3" fmla="*/ 1907178 w 1907178"/>
              <a:gd name="connsiteY3" fmla="*/ 1576251 h 157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7178" h="1576251">
                <a:moveTo>
                  <a:pt x="0" y="0"/>
                </a:moveTo>
                <a:cubicBezTo>
                  <a:pt x="360680" y="38463"/>
                  <a:pt x="721361" y="76926"/>
                  <a:pt x="949235" y="278674"/>
                </a:cubicBezTo>
                <a:cubicBezTo>
                  <a:pt x="1177109" y="480423"/>
                  <a:pt x="1207589" y="994228"/>
                  <a:pt x="1367246" y="1210491"/>
                </a:cubicBezTo>
                <a:cubicBezTo>
                  <a:pt x="1526903" y="1426754"/>
                  <a:pt x="1717040" y="1501502"/>
                  <a:pt x="1907178" y="1576251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 7"/>
          <p:cNvSpPr/>
          <p:nvPr/>
        </p:nvSpPr>
        <p:spPr>
          <a:xfrm>
            <a:off x="5878287" y="4952669"/>
            <a:ext cx="2534194" cy="855973"/>
          </a:xfrm>
          <a:custGeom>
            <a:avLst/>
            <a:gdLst>
              <a:gd name="connsiteX0" fmla="*/ 2534194 w 2534194"/>
              <a:gd name="connsiteY0" fmla="*/ 635 h 855973"/>
              <a:gd name="connsiteX1" fmla="*/ 1968137 w 2534194"/>
              <a:gd name="connsiteY1" fmla="*/ 96429 h 855973"/>
              <a:gd name="connsiteX2" fmla="*/ 1698171 w 2534194"/>
              <a:gd name="connsiteY2" fmla="*/ 601527 h 855973"/>
              <a:gd name="connsiteX3" fmla="*/ 1140823 w 2534194"/>
              <a:gd name="connsiteY3" fmla="*/ 854075 h 855973"/>
              <a:gd name="connsiteX4" fmla="*/ 0 w 2534194"/>
              <a:gd name="connsiteY4" fmla="*/ 723447 h 85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194" h="855973">
                <a:moveTo>
                  <a:pt x="2534194" y="635"/>
                </a:moveTo>
                <a:cubicBezTo>
                  <a:pt x="2320834" y="-1543"/>
                  <a:pt x="2107474" y="-3720"/>
                  <a:pt x="1968137" y="96429"/>
                </a:cubicBezTo>
                <a:cubicBezTo>
                  <a:pt x="1828800" y="196578"/>
                  <a:pt x="1836057" y="475253"/>
                  <a:pt x="1698171" y="601527"/>
                </a:cubicBezTo>
                <a:cubicBezTo>
                  <a:pt x="1560285" y="727801"/>
                  <a:pt x="1423851" y="833755"/>
                  <a:pt x="1140823" y="854075"/>
                </a:cubicBezTo>
                <a:cubicBezTo>
                  <a:pt x="857795" y="874395"/>
                  <a:pt x="182880" y="724898"/>
                  <a:pt x="0" y="72344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5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81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/>
          <a:lstStyle/>
          <a:p>
            <a:r>
              <a:rPr lang="hr-HR" dirty="0" smtClean="0"/>
              <a:t>Spajanje sklopke (spaja se u fazni vod)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6" y="1907177"/>
            <a:ext cx="4020304" cy="22513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270" y="1600201"/>
            <a:ext cx="2682648" cy="2682648"/>
          </a:xfrm>
          <a:prstGeom prst="rect">
            <a:avLst/>
          </a:prstGeom>
        </p:spPr>
      </p:pic>
      <p:sp>
        <p:nvSpPr>
          <p:cNvPr id="6" name="Valjak 5"/>
          <p:cNvSpPr/>
          <p:nvPr/>
        </p:nvSpPr>
        <p:spPr>
          <a:xfrm rot="3423843">
            <a:off x="6936386" y="3207299"/>
            <a:ext cx="153436" cy="2322201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Valjak 6"/>
          <p:cNvSpPr/>
          <p:nvPr/>
        </p:nvSpPr>
        <p:spPr>
          <a:xfrm rot="3423843">
            <a:off x="9503784" y="1591860"/>
            <a:ext cx="153436" cy="2322201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Valjak 7"/>
          <p:cNvSpPr/>
          <p:nvPr/>
        </p:nvSpPr>
        <p:spPr>
          <a:xfrm rot="2953343">
            <a:off x="8498505" y="3303363"/>
            <a:ext cx="131596" cy="126069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Valjak 8"/>
          <p:cNvSpPr/>
          <p:nvPr/>
        </p:nvSpPr>
        <p:spPr>
          <a:xfrm rot="2953343">
            <a:off x="7960089" y="3638957"/>
            <a:ext cx="131596" cy="126069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28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31817"/>
            <a:ext cx="10515600" cy="5245146"/>
          </a:xfrm>
        </p:spPr>
        <p:txBody>
          <a:bodyPr/>
          <a:lstStyle/>
          <a:p>
            <a:r>
              <a:rPr lang="hr-HR" dirty="0" smtClean="0"/>
              <a:t>Spajanje ,,grla” za rasvjetna tijela (spaja se između faze i nule)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47" y="2287361"/>
            <a:ext cx="2466975" cy="18478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098" y="2139723"/>
            <a:ext cx="2143125" cy="2143125"/>
          </a:xfrm>
          <a:prstGeom prst="rect">
            <a:avLst/>
          </a:prstGeom>
        </p:spPr>
      </p:pic>
      <p:sp>
        <p:nvSpPr>
          <p:cNvPr id="6" name="Valjak 5"/>
          <p:cNvSpPr/>
          <p:nvPr/>
        </p:nvSpPr>
        <p:spPr>
          <a:xfrm rot="3787209">
            <a:off x="6360925" y="3248483"/>
            <a:ext cx="179823" cy="2217991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Valjak 6"/>
          <p:cNvSpPr/>
          <p:nvPr/>
        </p:nvSpPr>
        <p:spPr>
          <a:xfrm rot="3787209">
            <a:off x="9012685" y="1981386"/>
            <a:ext cx="179823" cy="2217991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13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735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/>
          <a:lstStyle/>
          <a:p>
            <a:r>
              <a:rPr lang="hr-HR" dirty="0" smtClean="0"/>
              <a:t>Glavnim vodom električna energija se dovodi do brojila.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51" y="2218868"/>
            <a:ext cx="2492557" cy="26411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915" y="2351314"/>
            <a:ext cx="3018892" cy="23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05989"/>
            <a:ext cx="10515600" cy="5070974"/>
          </a:xfrm>
        </p:spPr>
        <p:txBody>
          <a:bodyPr/>
          <a:lstStyle/>
          <a:p>
            <a:r>
              <a:rPr lang="hr-HR" dirty="0" smtClean="0"/>
              <a:t>Često se pokraj brojila nalazi i razvodna ploča s glavnom sklopkom i osiguračima.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47" y="2620750"/>
            <a:ext cx="3671886" cy="27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81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018723"/>
          </a:xfrm>
        </p:spPr>
        <p:txBody>
          <a:bodyPr/>
          <a:lstStyle/>
          <a:p>
            <a:r>
              <a:rPr lang="hr-HR" dirty="0" smtClean="0"/>
              <a:t>Što su osigurači i čemu služe?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Osigurači štite strujni krug od prevelike struje.</a:t>
            </a:r>
          </a:p>
          <a:p>
            <a:r>
              <a:rPr lang="hr-HR" dirty="0" smtClean="0"/>
              <a:t>Prevelika struja se najčešće pojavljuje zbog kratkog spoja.</a:t>
            </a:r>
          </a:p>
          <a:p>
            <a:r>
              <a:rPr lang="hr-HR" dirty="0" smtClean="0"/>
              <a:t>Razlikujemo </a:t>
            </a:r>
            <a:r>
              <a:rPr lang="hr-HR" dirty="0" err="1" smtClean="0"/>
              <a:t>rastalne</a:t>
            </a:r>
            <a:r>
              <a:rPr lang="hr-HR" dirty="0" smtClean="0"/>
              <a:t> osigurače (stari) i automatske osigurače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" y="3879053"/>
            <a:ext cx="1849211" cy="18492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291" y="4113437"/>
            <a:ext cx="1446030" cy="14460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179" y="4179770"/>
            <a:ext cx="1905000" cy="12477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854" y="3975664"/>
            <a:ext cx="1905000" cy="17526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879" y="3879053"/>
            <a:ext cx="1847850" cy="24669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963" y="478747"/>
            <a:ext cx="1837916" cy="183791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212" y="513225"/>
            <a:ext cx="1671184" cy="20054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126" y="18624"/>
            <a:ext cx="1599814" cy="21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52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lstStyle/>
          <a:p>
            <a:r>
              <a:rPr lang="hr-HR" b="1" dirty="0" smtClean="0"/>
              <a:t>Kratki spoj </a:t>
            </a:r>
            <a:r>
              <a:rPr lang="hr-HR" dirty="0" smtClean="0"/>
              <a:t>je direktno spajanje polova izvora (kod istosmjerne struje), odnosno faznog i nultog voda (kod izmjenične struje).</a:t>
            </a:r>
          </a:p>
          <a:p>
            <a:r>
              <a:rPr lang="hr-HR" dirty="0" smtClean="0"/>
              <a:t>Tad strujnim krugom poteče izuzetno velika struja.</a:t>
            </a:r>
          </a:p>
          <a:p>
            <a:r>
              <a:rPr lang="hr-HR" dirty="0" smtClean="0"/>
              <a:t>Posljedice: strujni udar, oštećenje instalacija i uređaja, požar.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18" y="3222173"/>
            <a:ext cx="2941662" cy="20823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03" y="3352391"/>
            <a:ext cx="2143125" cy="2143125"/>
          </a:xfrm>
          <a:prstGeom prst="rect">
            <a:avLst/>
          </a:prstGeom>
        </p:spPr>
      </p:pic>
      <p:sp>
        <p:nvSpPr>
          <p:cNvPr id="8" name="Prostoručno 7"/>
          <p:cNvSpPr/>
          <p:nvPr/>
        </p:nvSpPr>
        <p:spPr>
          <a:xfrm>
            <a:off x="7032171" y="4423953"/>
            <a:ext cx="496388" cy="661930"/>
          </a:xfrm>
          <a:custGeom>
            <a:avLst/>
            <a:gdLst>
              <a:gd name="connsiteX0" fmla="*/ 0 w 496388"/>
              <a:gd name="connsiteY0" fmla="*/ 34835 h 661930"/>
              <a:gd name="connsiteX1" fmla="*/ 226422 w 496388"/>
              <a:gd name="connsiteY1" fmla="*/ 661852 h 661930"/>
              <a:gd name="connsiteX2" fmla="*/ 496388 w 496388"/>
              <a:gd name="connsiteY2" fmla="*/ 0 h 66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388" h="661930">
                <a:moveTo>
                  <a:pt x="0" y="34835"/>
                </a:moveTo>
                <a:cubicBezTo>
                  <a:pt x="71845" y="351246"/>
                  <a:pt x="143691" y="667658"/>
                  <a:pt x="226422" y="661852"/>
                </a:cubicBezTo>
                <a:cubicBezTo>
                  <a:pt x="309153" y="656046"/>
                  <a:pt x="447039" y="94343"/>
                  <a:pt x="496388" y="0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6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218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71451"/>
            <a:ext cx="10515600" cy="4905512"/>
          </a:xfrm>
        </p:spPr>
        <p:txBody>
          <a:bodyPr/>
          <a:lstStyle/>
          <a:p>
            <a:r>
              <a:rPr lang="hr-HR" dirty="0" smtClean="0"/>
              <a:t>Još bolja i brža zaštita od strujnog udara je FID sklopka.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28" y="2366146"/>
            <a:ext cx="2143125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026" y="2251846"/>
            <a:ext cx="2019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05691"/>
            <a:ext cx="10515600" cy="5271272"/>
          </a:xfrm>
        </p:spPr>
        <p:txBody>
          <a:bodyPr/>
          <a:lstStyle/>
          <a:p>
            <a:r>
              <a:rPr lang="hr-HR" dirty="0" smtClean="0"/>
              <a:t>U zidovima prostorija nalaze se električni vodovi.</a:t>
            </a:r>
          </a:p>
          <a:p>
            <a:r>
              <a:rPr lang="hr-HR" dirty="0" smtClean="0"/>
              <a:t>Oni su najčešće od bakra i izolirani su plastikom ili gumom.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418" y="2434113"/>
            <a:ext cx="3370309" cy="22144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301" y="2525486"/>
            <a:ext cx="3242752" cy="181594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834" y="4805703"/>
            <a:ext cx="1881459" cy="18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6356" y="1271452"/>
            <a:ext cx="10515600" cy="4914220"/>
          </a:xfrm>
        </p:spPr>
        <p:txBody>
          <a:bodyPr/>
          <a:lstStyle/>
          <a:p>
            <a:r>
              <a:rPr lang="hr-HR" dirty="0" smtClean="0"/>
              <a:t>Kod kućne instalacije bitna je boja izolacije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Fazni vod – smeđa ili crna</a:t>
            </a:r>
          </a:p>
          <a:p>
            <a:r>
              <a:rPr lang="hr-HR" dirty="0" err="1" smtClean="0"/>
              <a:t>Nul</a:t>
            </a:r>
            <a:r>
              <a:rPr lang="hr-HR" dirty="0" smtClean="0"/>
              <a:t>-vod – plava</a:t>
            </a:r>
          </a:p>
          <a:p>
            <a:r>
              <a:rPr lang="hr-HR" dirty="0" smtClean="0"/>
              <a:t>Zaštitni vod (uzemljenje) – žuto-zelena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414" y="172171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06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93074"/>
            <a:ext cx="10515600" cy="4983889"/>
          </a:xfrm>
        </p:spPr>
        <p:txBody>
          <a:bodyPr/>
          <a:lstStyle/>
          <a:p>
            <a:r>
              <a:rPr lang="hr-HR" dirty="0" smtClean="0"/>
              <a:t>Pri strujnom udaru zaštitnim vodom uzemljenja poteći će struja prema tlu, te se tako </a:t>
            </a:r>
            <a:r>
              <a:rPr lang="hr-HR" dirty="0" err="1" smtClean="0"/>
              <a:t>spriječava</a:t>
            </a:r>
            <a:r>
              <a:rPr lang="hr-HR" dirty="0" smtClean="0"/>
              <a:t> protok struje kroz čovjeka.</a:t>
            </a:r>
          </a:p>
          <a:p>
            <a:endParaRPr lang="hr-HR" dirty="0"/>
          </a:p>
          <a:p>
            <a:r>
              <a:rPr lang="hr-HR" dirty="0" smtClean="0"/>
              <a:t>Naravno, u tom trenutku, trebao bi reagirati osigurač ili FID sklopka i prekinuti strujni krug.</a:t>
            </a:r>
          </a:p>
          <a:p>
            <a:endParaRPr lang="hr-HR" dirty="0"/>
          </a:p>
          <a:p>
            <a:r>
              <a:rPr lang="hr-HR" dirty="0" smtClean="0"/>
              <a:t>Zakon propisuje da svi električni uređaji s metalnim dijelovima moraju biti uzemljeni, a svako kućanstvo mora imati FID sklopku.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9" y="5045295"/>
            <a:ext cx="2158365" cy="15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B11490AB02454896744D036D693BA2" ma:contentTypeVersion="2" ma:contentTypeDescription="Stvaranje novog dokumenta." ma:contentTypeScope="" ma:versionID="784e59f2c4f661465e667e9cf7417366">
  <xsd:schema xmlns:xsd="http://www.w3.org/2001/XMLSchema" xmlns:xs="http://www.w3.org/2001/XMLSchema" xmlns:p="http://schemas.microsoft.com/office/2006/metadata/properties" xmlns:ns2="bbab61db-292d-49dc-9ca0-b49c8f078ae3" targetNamespace="http://schemas.microsoft.com/office/2006/metadata/properties" ma:root="true" ma:fieldsID="b0e5906654eb090c3120bc0437e475e8" ns2:_="">
    <xsd:import namespace="bbab61db-292d-49dc-9ca0-b49c8f078a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b61db-292d-49dc-9ca0-b49c8f078a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9D069B-8DAA-4564-83A2-F94BE92DD6CD}"/>
</file>

<file path=customXml/itemProps2.xml><?xml version="1.0" encoding="utf-8"?>
<ds:datastoreItem xmlns:ds="http://schemas.openxmlformats.org/officeDocument/2006/customXml" ds:itemID="{F97FC70C-0975-4B6F-98B8-CF2B9EA7DACB}"/>
</file>

<file path=customXml/itemProps3.xml><?xml version="1.0" encoding="utf-8"?>
<ds:datastoreItem xmlns:ds="http://schemas.openxmlformats.org/officeDocument/2006/customXml" ds:itemID="{EACE19D5-0561-4AB1-8F86-A79ADBABB8A1}"/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266</Words>
  <Application>Microsoft Office PowerPoint</Application>
  <PresentationFormat>Široki zaslon</PresentationFormat>
  <Paragraphs>33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Električne instalacije u kući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Električne instalacije u kući</dc:title>
  <dc:creator>Korisnik</dc:creator>
  <cp:lastModifiedBy>Korisnik</cp:lastModifiedBy>
  <cp:revision>15</cp:revision>
  <dcterms:created xsi:type="dcterms:W3CDTF">2022-01-18T07:35:17Z</dcterms:created>
  <dcterms:modified xsi:type="dcterms:W3CDTF">2022-01-18T12:07:23Z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0x010100C3B11490AB02454896744D036D693BA2</vt:lpwstr>
  </property>
</Properties>
</file>