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2"/>
    <p:sldId id="258" r:id="rId3"/>
    <p:sldId id="256" r:id="rId4"/>
    <p:sldId id="267" r:id="rId5"/>
    <p:sldId id="268" r:id="rId6"/>
    <p:sldId id="264" r:id="rId7"/>
    <p:sldId id="266" r:id="rId8"/>
    <p:sldId id="269" r:id="rId9"/>
    <p:sldId id="270" r:id="rId10"/>
    <p:sldId id="271" r:id="rId11"/>
    <p:sldId id="272" r:id="rId12"/>
    <p:sldId id="263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78C"/>
    <a:srgbClr val="009900"/>
    <a:srgbClr val="12BCC6"/>
    <a:srgbClr val="009BD0"/>
    <a:srgbClr val="E53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2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721072" y="674132"/>
            <a:ext cx="5476816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 smtClean="0"/>
              <a:t>Prisjetimo se!</a:t>
            </a:r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670048" y="3828288"/>
            <a:ext cx="5986272" cy="7235952"/>
            <a:chOff x="2670048" y="3828288"/>
            <a:chExt cx="5986272" cy="7235952"/>
          </a:xfrm>
        </p:grpSpPr>
        <p:sp>
          <p:nvSpPr>
            <p:cNvPr id="2" name="Rectangle 1"/>
            <p:cNvSpPr/>
            <p:nvPr/>
          </p:nvSpPr>
          <p:spPr>
            <a:xfrm>
              <a:off x="2670048" y="5230368"/>
              <a:ext cx="4407408" cy="5833872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762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182889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48912" y="3828288"/>
              <a:ext cx="4407408" cy="5833872"/>
            </a:xfrm>
            <a:prstGeom prst="rect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182889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7077456" y="3828288"/>
              <a:ext cx="1578864" cy="1402080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670048" y="3828288"/>
              <a:ext cx="1578864" cy="1402080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077456" y="9662160"/>
              <a:ext cx="1578864" cy="1402080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70048" y="9662160"/>
              <a:ext cx="1578864" cy="1402080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2" name="zornost i praktičnost"/>
          <p:cNvSpPr txBox="1"/>
          <p:nvPr/>
        </p:nvSpPr>
        <p:spPr>
          <a:xfrm>
            <a:off x="10564306" y="1792716"/>
            <a:ext cx="942549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143000" indent="-1143000">
              <a:buAutoNum type="arabicPeriod"/>
              <a:defRPr sz="7000"/>
            </a:pPr>
            <a:r>
              <a:rPr lang="hr-HR" sz="6000" dirty="0" smtClean="0"/>
              <a:t>Kvadar je:</a:t>
            </a:r>
          </a:p>
          <a:p>
            <a:pPr>
              <a:defRPr sz="7000"/>
            </a:pPr>
            <a:r>
              <a:rPr lang="hr-HR" sz="6000" dirty="0" smtClean="0"/>
              <a:t>	a) lik		b) tijelo</a:t>
            </a:r>
            <a:endParaRPr sz="6000" dirty="0"/>
          </a:p>
        </p:txBody>
      </p:sp>
      <p:sp>
        <p:nvSpPr>
          <p:cNvPr id="13" name="Oval 12"/>
          <p:cNvSpPr/>
          <p:nvPr/>
        </p:nvSpPr>
        <p:spPr>
          <a:xfrm>
            <a:off x="15875000" y="2684799"/>
            <a:ext cx="1066800" cy="1015115"/>
          </a:xfrm>
          <a:prstGeom prst="ellipse">
            <a:avLst/>
          </a:prstGeom>
          <a:noFill/>
          <a:ln w="57150" cap="flat">
            <a:solidFill>
              <a:srgbClr val="E53C2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4306" y="4752161"/>
            <a:ext cx="13480609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2. Naznači</a:t>
            </a:r>
            <a:r>
              <a:rPr kumimoji="0" lang="hr-HR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sljedeće pojmove na kvadru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 prebroji koliko se puta pojavljuju: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19023" y="6815669"/>
            <a:ext cx="2895982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571500" marR="0" indent="-5715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duljina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" name="zornost i praktičnost"/>
          <p:cNvSpPr txBox="1"/>
          <p:nvPr/>
        </p:nvSpPr>
        <p:spPr>
          <a:xfrm>
            <a:off x="2919194" y="11185106"/>
            <a:ext cx="405695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5400" b="1" dirty="0" smtClean="0">
                <a:solidFill>
                  <a:srgbClr val="009BD0"/>
                </a:solidFill>
              </a:rPr>
              <a:t>DULJINA</a:t>
            </a:r>
            <a:endParaRPr sz="5400" dirty="0">
              <a:solidFill>
                <a:srgbClr val="009BD0"/>
              </a:solidFill>
            </a:endParaRPr>
          </a:p>
        </p:txBody>
      </p:sp>
      <p:sp>
        <p:nvSpPr>
          <p:cNvPr id="18" name="zornost i praktičnost"/>
          <p:cNvSpPr txBox="1"/>
          <p:nvPr/>
        </p:nvSpPr>
        <p:spPr>
          <a:xfrm>
            <a:off x="16486811" y="6815668"/>
            <a:ext cx="1020033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6000" b="1" dirty="0" smtClean="0">
                <a:solidFill>
                  <a:srgbClr val="009BD0"/>
                </a:solidFill>
              </a:rPr>
              <a:t>4</a:t>
            </a:r>
            <a:endParaRPr sz="6000" dirty="0">
              <a:solidFill>
                <a:srgbClr val="009BD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19023" y="7831328"/>
            <a:ext cx="2509657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571500" marR="0" indent="-5715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širina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 rot="-2520000">
            <a:off x="7175526" y="10257264"/>
            <a:ext cx="2439125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54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ŠIRINA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36661" y="7831328"/>
            <a:ext cx="52033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4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40749" y="8846987"/>
            <a:ext cx="263789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571500" marR="0" indent="-5715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r-HR" sz="6000" dirty="0" smtClean="0"/>
              <a:t>visina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 rot="-5400000">
            <a:off x="905650" y="7692826"/>
            <a:ext cx="2400653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54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VISINA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36661" y="8846987"/>
            <a:ext cx="52033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4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48912" y="3828288"/>
            <a:ext cx="4407408" cy="5833872"/>
          </a:xfrm>
          <a:prstGeom prst="rect">
            <a:avLst/>
          </a:prstGeom>
          <a:solidFill>
            <a:srgbClr val="009BD0">
              <a:alpha val="50000"/>
            </a:srgbClr>
          </a:solidFill>
          <a:ln w="25400" cap="flat">
            <a:solidFill>
              <a:srgbClr val="009BD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57828" y="9855370"/>
            <a:ext cx="2552939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571500" marR="0" indent="-5715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ploha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57828" y="10884402"/>
            <a:ext cx="1738613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571500" marR="0" indent="-57150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vrh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56552" y="2300547"/>
            <a:ext cx="2462145" cy="1436952"/>
            <a:chOff x="1456552" y="2300547"/>
            <a:chExt cx="2462145" cy="1436952"/>
          </a:xfrm>
        </p:grpSpPr>
        <p:sp>
          <p:nvSpPr>
            <p:cNvPr id="28" name="Right Arrow 27"/>
            <p:cNvSpPr/>
            <p:nvPr/>
          </p:nvSpPr>
          <p:spPr>
            <a:xfrm rot="2700000">
              <a:off x="3032458" y="2851260"/>
              <a:ext cx="1264920" cy="507558"/>
            </a:xfrm>
            <a:prstGeom prst="rightArrow">
              <a:avLst/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182889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56552" y="2300547"/>
              <a:ext cx="1554268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182889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r-HR" sz="5400" b="1" i="0" u="none" strike="noStrike" cap="none" spc="0" normalizeH="0" baseline="0" dirty="0" smtClean="0">
                  <a:ln>
                    <a:noFill/>
                  </a:ln>
                  <a:solidFill>
                    <a:srgbClr val="009BD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VRH</a:t>
              </a:r>
              <a:endPara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736661" y="9855369"/>
            <a:ext cx="52033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6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36661" y="10862398"/>
            <a:ext cx="52033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8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25" grpId="0"/>
      <p:bldP spid="27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98" y="2535025"/>
            <a:ext cx="13134975" cy="10855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4261" y="801235"/>
            <a:ext cx="1425005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Smjer pogleda i nastanak projekcije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6566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42" y="1053800"/>
            <a:ext cx="7950200" cy="9193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830" y="577102"/>
            <a:ext cx="10063163" cy="10146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261" y="10862204"/>
            <a:ext cx="5052020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Prostorni crtež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7830" y="10862204"/>
            <a:ext cx="7365154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Tehnički crtež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6000" dirty="0" smtClean="0"/>
              <a:t>pravokutne projekcije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1767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426943" cy="129152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743" y="-1"/>
            <a:ext cx="10645657" cy="128820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2537905" y="412706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/>
              <a:t>Što je projekcija?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60053"/>
            <a:ext cx="16397954" cy="1093196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2203782" y="10424346"/>
            <a:ext cx="20331844" cy="186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r>
              <a:rPr lang="hr-HR" sz="11500" b="1" dirty="0" smtClean="0"/>
              <a:t>PRAVOKUTNA PROJEKCIJA</a:t>
            </a:r>
            <a:endParaRPr sz="11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551" y="1811013"/>
            <a:ext cx="7576288" cy="9847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8839" y="9157835"/>
            <a:ext cx="14153871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Oblik tehničke tvorevine</a:t>
            </a:r>
            <a:endParaRPr lang="hr-HR" sz="7000" dirty="0"/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predočavamo 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tehničkim crtežom</a:t>
            </a:r>
            <a:r>
              <a:rPr kumimoji="0" lang="hr-HR" sz="7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. 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8836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39" y="1182235"/>
            <a:ext cx="24978361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Tehničku tvorevinu</a:t>
            </a:r>
            <a:r>
              <a:rPr kumimoji="0" lang="hr-HR" sz="7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koja ima tri dimenzije (3 D)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na papiru – plohi koja ima dvije dimenzije (2 D) prikazujemo:  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4512" y="4443130"/>
            <a:ext cx="9247476" cy="721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720675" y="4346810"/>
            <a:ext cx="8516025" cy="719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6239" y="11926657"/>
            <a:ext cx="9324023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PROSTORNIM CRTEŽOM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6002" y="11926657"/>
            <a:ext cx="12020274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9BD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PRAVOKUTNOM PROJEKCIJOM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9BD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5024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735554" y="7628746"/>
            <a:ext cx="11329446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 smtClean="0"/>
              <a:t>Možemo li odrediti detalje sa stražnje strane tehničke tvorevine promatrajući prostorni crtež?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0" y="433337"/>
            <a:ext cx="10956925" cy="118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7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7907" r="18461" b="9400"/>
          <a:stretch/>
        </p:blipFill>
        <p:spPr>
          <a:xfrm>
            <a:off x="10515601" y="394318"/>
            <a:ext cx="12381882" cy="1238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zornost i praktičnost"/>
          <p:cNvSpPr txBox="1"/>
          <p:nvPr/>
        </p:nvSpPr>
        <p:spPr>
          <a:xfrm>
            <a:off x="760954" y="9452217"/>
            <a:ext cx="10389646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7000"/>
            </a:pPr>
            <a:r>
              <a:rPr lang="hr-HR" b="1" dirty="0" smtClean="0"/>
              <a:t>Projekcija</a:t>
            </a:r>
            <a:r>
              <a:rPr lang="hr-HR" dirty="0" smtClean="0"/>
              <a:t> je prikaz</a:t>
            </a:r>
          </a:p>
          <a:p>
            <a:pPr>
              <a:defRPr sz="7000"/>
            </a:pPr>
            <a:r>
              <a:rPr lang="hr-HR" dirty="0" smtClean="0"/>
              <a:t>trodimenzionalnog predmeta u jednoj ravnini.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0954" y="2171700"/>
            <a:ext cx="10389646" cy="5478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Pravokutna projekcija </a:t>
            </a: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predmeta nastaje kada su zrake projiciranja</a:t>
            </a:r>
            <a:r>
              <a:rPr kumimoji="0" lang="hr-HR" sz="7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paralelne i okomite na ravninu projekcije.</a:t>
            </a:r>
            <a:r>
              <a:rPr kumimoji="0" lang="hr-HR" sz="7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Left Arrow 2"/>
          <p:cNvSpPr/>
          <p:nvPr/>
        </p:nvSpPr>
        <p:spPr>
          <a:xfrm rot="1620000">
            <a:off x="17610621" y="7214651"/>
            <a:ext cx="3051089" cy="361950"/>
          </a:xfrm>
          <a:prstGeom prst="leftArrow">
            <a:avLst>
              <a:gd name="adj1" fmla="val 50000"/>
              <a:gd name="adj2" fmla="val 95027"/>
            </a:avLst>
          </a:prstGeom>
          <a:solidFill>
            <a:schemeClr val="accent6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Left Arrow 7"/>
          <p:cNvSpPr/>
          <p:nvPr/>
        </p:nvSpPr>
        <p:spPr>
          <a:xfrm rot="-12300000">
            <a:off x="12672765" y="7291967"/>
            <a:ext cx="3051089" cy="361950"/>
          </a:xfrm>
          <a:prstGeom prst="leftArrow">
            <a:avLst>
              <a:gd name="adj1" fmla="val 50000"/>
              <a:gd name="adj2" fmla="val 95027"/>
            </a:avLst>
          </a:prstGeom>
          <a:solidFill>
            <a:schemeClr val="accent6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Left Arrow 8"/>
          <p:cNvSpPr/>
          <p:nvPr/>
        </p:nvSpPr>
        <p:spPr>
          <a:xfrm rot="16200000">
            <a:off x="15180998" y="4070592"/>
            <a:ext cx="3051089" cy="361950"/>
          </a:xfrm>
          <a:prstGeom prst="leftArrow">
            <a:avLst>
              <a:gd name="adj1" fmla="val 50000"/>
              <a:gd name="adj2" fmla="val 95027"/>
            </a:avLst>
          </a:prstGeom>
          <a:solidFill>
            <a:schemeClr val="accent6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148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290512"/>
            <a:ext cx="13984287" cy="12798864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-2100000">
            <a:off x="12166599" y="7594600"/>
            <a:ext cx="1930400" cy="787400"/>
          </a:xfrm>
          <a:prstGeom prst="leftArrow">
            <a:avLst/>
          </a:prstGeom>
          <a:solidFill>
            <a:srgbClr val="12BCC6"/>
          </a:solidFill>
          <a:ln w="25400" cap="flat">
            <a:solidFill>
              <a:srgbClr val="12BCC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0448" y="7403526"/>
            <a:ext cx="752385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12BCC6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PROSTORNI KUT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12BCC6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04033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703800" y="2184400"/>
            <a:ext cx="25400" cy="10490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 rot="5400000">
            <a:off x="17399000" y="2032000"/>
            <a:ext cx="25400" cy="10490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16732430" y="6296660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rot="5400000">
            <a:off x="17218115" y="5814605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13725069" y="6283960"/>
            <a:ext cx="0" cy="101327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rot="5400000">
            <a:off x="17214485" y="4882547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 rot="5400000">
            <a:off x="18185855" y="4882547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 rot="5400000">
            <a:off x="18182225" y="5810975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18664280" y="6293030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/>
          <p:cNvCxnSpPr/>
          <p:nvPr/>
        </p:nvCxnSpPr>
        <p:spPr>
          <a:xfrm>
            <a:off x="20753975" y="6293030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13725070" y="7289800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/>
          <p:nvPr/>
        </p:nvCxnSpPr>
        <p:spPr>
          <a:xfrm>
            <a:off x="16732430" y="7276554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/>
          <p:cNvCxnSpPr/>
          <p:nvPr/>
        </p:nvCxnSpPr>
        <p:spPr>
          <a:xfrm rot="5400000">
            <a:off x="17227185" y="7762963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 rot="5400000">
            <a:off x="17218115" y="9919605"/>
            <a:ext cx="3630" cy="96774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Luk 38"/>
          <p:cNvSpPr/>
          <p:nvPr/>
        </p:nvSpPr>
        <p:spPr>
          <a:xfrm rot="5400000">
            <a:off x="16818430" y="6391184"/>
            <a:ext cx="1842226" cy="1863994"/>
          </a:xfrm>
          <a:prstGeom prst="arc">
            <a:avLst>
              <a:gd name="adj1" fmla="val 15951928"/>
              <a:gd name="adj2" fmla="val 3621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3" name="Group 42"/>
          <p:cNvGrpSpPr/>
          <p:nvPr/>
        </p:nvGrpSpPr>
        <p:grpSpPr>
          <a:xfrm>
            <a:off x="14757400" y="5080000"/>
            <a:ext cx="5996574" cy="5321663"/>
            <a:chOff x="14757400" y="5080000"/>
            <a:chExt cx="5996574" cy="5321663"/>
          </a:xfrm>
        </p:grpSpPr>
        <p:sp>
          <p:nvSpPr>
            <p:cNvPr id="40" name="Luk 38"/>
            <p:cNvSpPr/>
            <p:nvPr/>
          </p:nvSpPr>
          <p:spPr>
            <a:xfrm rot="5400000">
              <a:off x="15094855" y="4742545"/>
              <a:ext cx="5321663" cy="5996574"/>
            </a:xfrm>
            <a:prstGeom prst="arc">
              <a:avLst>
                <a:gd name="adj1" fmla="val 15951928"/>
                <a:gd name="adj2" fmla="val 36219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41" name="Straight Connector 40"/>
            <p:cNvCxnSpPr>
              <a:endCxn id="40" idx="0"/>
            </p:cNvCxnSpPr>
            <p:nvPr/>
          </p:nvCxnSpPr>
          <p:spPr>
            <a:xfrm flipH="1">
              <a:off x="20744077" y="7256962"/>
              <a:ext cx="8083" cy="26785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Rectangle 43"/>
          <p:cNvSpPr/>
          <p:nvPr/>
        </p:nvSpPr>
        <p:spPr>
          <a:xfrm>
            <a:off x="13725070" y="5364602"/>
            <a:ext cx="3003730" cy="928428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75170" y="5364936"/>
            <a:ext cx="2076990" cy="928428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720356" y="8253910"/>
            <a:ext cx="3015705" cy="2155192"/>
          </a:xfrm>
          <a:prstGeom prst="rect">
            <a:avLst/>
          </a:prstGeom>
          <a:solidFill>
            <a:srgbClr val="02878C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0" name="Slika 48"/>
          <p:cNvPicPr>
            <a:picLocks noChangeAspect="1"/>
          </p:cNvPicPr>
          <p:nvPr/>
        </p:nvPicPr>
        <p:blipFill rotWithShape="1">
          <a:blip r:embed="rId2" cstate="print"/>
          <a:srcRect l="6174" r="4079"/>
          <a:stretch/>
        </p:blipFill>
        <p:spPr>
          <a:xfrm>
            <a:off x="644027" y="1951045"/>
            <a:ext cx="3603452" cy="2282056"/>
          </a:xfrm>
          <a:prstGeom prst="rect">
            <a:avLst/>
          </a:prstGeom>
        </p:spPr>
      </p:pic>
      <p:sp>
        <p:nvSpPr>
          <p:cNvPr id="51" name="Rezervirano mjesto sadržaja 2"/>
          <p:cNvSpPr txBox="1">
            <a:spLocks/>
          </p:cNvSpPr>
          <p:nvPr/>
        </p:nvSpPr>
        <p:spPr>
          <a:xfrm>
            <a:off x="4392271" y="1951045"/>
            <a:ext cx="8494242" cy="309544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5130800" marR="0" indent="-5588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6045200" marR="0" indent="-5588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6959600" marR="0" indent="-5588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7874000" marR="0" indent="-5588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hr-HR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Nacrt </a:t>
            </a:r>
            <a:r>
              <a:rPr lang="hr-HR" sz="13800" dirty="0" smtClean="0">
                <a:solidFill>
                  <a:schemeClr val="tx1"/>
                </a:solidFill>
              </a:rPr>
              <a:t>je projekcija koja nastaje projiciranjem okomitih zraka svjetlosti na prednju plohu </a:t>
            </a:r>
            <a:r>
              <a:rPr lang="hr-HR" sz="13800" dirty="0" smtClean="0">
                <a:solidFill>
                  <a:schemeClr val="tx1"/>
                </a:solidFill>
              </a:rPr>
              <a:t>predmeta.</a:t>
            </a:r>
            <a:endParaRPr lang="hr-HR" sz="13800" dirty="0" smtClean="0">
              <a:solidFill>
                <a:schemeClr val="tx1"/>
              </a:solidFill>
            </a:endParaRPr>
          </a:p>
          <a:p>
            <a:pPr hangingPunct="1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hangingPunct="1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hangingPunct="1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hangingPunct="1"/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133326" y="4410474"/>
            <a:ext cx="2112113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4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NACRT</a:t>
            </a:r>
            <a:endParaRPr kumimoji="0" lang="en-US" sz="4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3" name="Slika 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462" y="5810599"/>
            <a:ext cx="3530104" cy="223941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80999" y="5613479"/>
            <a:ext cx="7982418" cy="3554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hr-H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Bokocrt</a:t>
            </a:r>
            <a:r>
              <a:rPr lang="hr-HR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500" dirty="0">
                <a:solidFill>
                  <a:schemeClr val="tx1"/>
                </a:solidFill>
              </a:rPr>
              <a:t>je projekcija </a:t>
            </a:r>
            <a:r>
              <a:rPr lang="hr-HR" sz="4500" dirty="0" smtClean="0">
                <a:solidFill>
                  <a:schemeClr val="tx1"/>
                </a:solidFill>
              </a:rPr>
              <a:t>koja nastaje promatranjem zraka projiciranja koje padaju okomito na bočnu plohu.</a:t>
            </a:r>
            <a:endParaRPr lang="hr-HR" sz="4500" dirty="0">
              <a:solidFill>
                <a:schemeClr val="tx1"/>
              </a:solidFill>
            </a:endParaRP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5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68253" y="4397597"/>
            <a:ext cx="3009794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4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BOKOCRT</a:t>
            </a:r>
            <a:endParaRPr kumimoji="0" lang="en-US" sz="4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6" name="Slika 49"/>
          <p:cNvPicPr>
            <a:picLocks noChangeAspect="1"/>
          </p:cNvPicPr>
          <p:nvPr/>
        </p:nvPicPr>
        <p:blipFill rotWithShape="1">
          <a:blip r:embed="rId4" cstate="print"/>
          <a:srcRect l="4147"/>
          <a:stretch/>
        </p:blipFill>
        <p:spPr>
          <a:xfrm>
            <a:off x="499419" y="9331506"/>
            <a:ext cx="3580816" cy="213623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392271" y="9248914"/>
            <a:ext cx="8071146" cy="2723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hr-H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Tlocrt </a:t>
            </a:r>
            <a:r>
              <a:rPr lang="hr-HR" sz="4500" dirty="0">
                <a:solidFill>
                  <a:schemeClr val="tx1"/>
                </a:solidFill>
              </a:rPr>
              <a:t>je projekcija koja </a:t>
            </a:r>
            <a:r>
              <a:rPr lang="hr-HR" sz="4500" dirty="0" smtClean="0">
                <a:solidFill>
                  <a:schemeClr val="tx1"/>
                </a:solidFill>
              </a:rPr>
              <a:t>nastaje promatranjem predmeta odozgo, okomito na ravninu tla.</a:t>
            </a:r>
            <a:endParaRPr lang="hr-HR" sz="4500" dirty="0">
              <a:solidFill>
                <a:schemeClr val="tx1"/>
              </a:solidFill>
            </a:endParaRP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973025" y="10518495"/>
            <a:ext cx="2432713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45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TLOCRT</a:t>
            </a:r>
            <a:endParaRPr kumimoji="0" lang="en-US" sz="4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57672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47" grpId="0" animBg="1"/>
      <p:bldP spid="48" grpId="0" animBg="1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171</Words>
  <Application>Microsoft Office PowerPoint</Application>
  <PresentationFormat>Custom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30</cp:revision>
  <dcterms:modified xsi:type="dcterms:W3CDTF">2019-10-10T08:51:23Z</dcterms:modified>
</cp:coreProperties>
</file>